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5"/>
  </p:sldMasterIdLst>
  <p:notesMasterIdLst>
    <p:notesMasterId r:id="rId42"/>
  </p:notesMasterIdLst>
  <p:handoutMasterIdLst>
    <p:handoutMasterId r:id="rId43"/>
  </p:handoutMasterIdLst>
  <p:sldIdLst>
    <p:sldId id="256" r:id="rId6"/>
    <p:sldId id="381" r:id="rId7"/>
    <p:sldId id="380"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38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379" r:id="rId41"/>
  </p:sldIdLst>
  <p:sldSz cx="9144000" cy="6858000" type="screen4x3"/>
  <p:notesSz cx="9236075" cy="7010400"/>
  <p:defaultTex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842" autoAdjust="0"/>
    <p:restoredTop sz="84241" autoAdjust="0"/>
  </p:normalViewPr>
  <p:slideViewPr>
    <p:cSldViewPr>
      <p:cViewPr>
        <p:scale>
          <a:sx n="60" d="100"/>
          <a:sy n="60" d="100"/>
        </p:scale>
        <p:origin x="1020"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47B24E-BACE-5643-958B-1A43AFF22C6E}" type="doc">
      <dgm:prSet loTypeId="urn:microsoft.com/office/officeart/2005/8/layout/chevron1" loCatId="process" qsTypeId="urn:microsoft.com/office/officeart/2005/8/quickstyle/simple4" qsCatId="simple" csTypeId="urn:microsoft.com/office/officeart/2005/8/colors/accent1_2#1" csCatId="accent1" phldr="1"/>
      <dgm:spPr/>
    </dgm:pt>
    <dgm:pt modelId="{DFDF00BD-9EBE-EA41-BE50-8A438C758F1F}">
      <dgm:prSet phldrT="[Text]"/>
      <dgm:spPr/>
      <dgm:t>
        <a:bodyPr/>
        <a:lstStyle/>
        <a:p>
          <a:r>
            <a:rPr lang="en-US" dirty="0"/>
            <a:t>Input source</a:t>
          </a:r>
        </a:p>
      </dgm:t>
    </dgm:pt>
    <dgm:pt modelId="{CD3F4DD2-7AC8-184F-A73A-AA0C21D701EB}" type="parTrans" cxnId="{7B24670D-0C70-A74C-AE2A-99BC67DE79C6}">
      <dgm:prSet/>
      <dgm:spPr/>
      <dgm:t>
        <a:bodyPr/>
        <a:lstStyle/>
        <a:p>
          <a:endParaRPr lang="en-US"/>
        </a:p>
      </dgm:t>
    </dgm:pt>
    <dgm:pt modelId="{0A2B0605-500F-104C-9ED2-481D34024CE4}" type="sibTrans" cxnId="{7B24670D-0C70-A74C-AE2A-99BC67DE79C6}">
      <dgm:prSet/>
      <dgm:spPr/>
      <dgm:t>
        <a:bodyPr/>
        <a:lstStyle/>
        <a:p>
          <a:endParaRPr lang="en-US"/>
        </a:p>
      </dgm:t>
    </dgm:pt>
    <dgm:pt modelId="{849816C0-1115-C847-9A7D-B0558B8D4693}">
      <dgm:prSet phldrT="[Text]"/>
      <dgm:spPr/>
      <dgm:t>
        <a:bodyPr/>
        <a:lstStyle/>
        <a:p>
          <a:r>
            <a:rPr lang="en-US" dirty="0"/>
            <a:t>Queue Discipline</a:t>
          </a:r>
        </a:p>
      </dgm:t>
    </dgm:pt>
    <dgm:pt modelId="{0F6F6610-A1EA-5D47-9789-17762EC7259C}" type="parTrans" cxnId="{95130A31-F71E-CE43-BDE9-3DEB8E6D4242}">
      <dgm:prSet/>
      <dgm:spPr/>
      <dgm:t>
        <a:bodyPr/>
        <a:lstStyle/>
        <a:p>
          <a:endParaRPr lang="en-US"/>
        </a:p>
      </dgm:t>
    </dgm:pt>
    <dgm:pt modelId="{4B9F4D74-DEB8-E148-B227-9D13B4B5B1A0}" type="sibTrans" cxnId="{95130A31-F71E-CE43-BDE9-3DEB8E6D4242}">
      <dgm:prSet/>
      <dgm:spPr/>
      <dgm:t>
        <a:bodyPr/>
        <a:lstStyle/>
        <a:p>
          <a:endParaRPr lang="en-US"/>
        </a:p>
      </dgm:t>
    </dgm:pt>
    <dgm:pt modelId="{08910CBE-52F2-4F4F-B451-8BB3D968E174}">
      <dgm:prSet phldrT="[Text]"/>
      <dgm:spPr/>
      <dgm:t>
        <a:bodyPr/>
        <a:lstStyle/>
        <a:p>
          <a:r>
            <a:rPr lang="en-US" dirty="0"/>
            <a:t>Service Facility</a:t>
          </a:r>
        </a:p>
      </dgm:t>
    </dgm:pt>
    <dgm:pt modelId="{8BA5A70E-069C-644D-B57E-D0D58E0D3C59}" type="parTrans" cxnId="{469A1B04-09DE-6E49-AE94-8933850B9B34}">
      <dgm:prSet/>
      <dgm:spPr/>
      <dgm:t>
        <a:bodyPr/>
        <a:lstStyle/>
        <a:p>
          <a:endParaRPr lang="en-US"/>
        </a:p>
      </dgm:t>
    </dgm:pt>
    <dgm:pt modelId="{960A5B9E-7657-3A4A-9714-A9C012AF2E57}" type="sibTrans" cxnId="{469A1B04-09DE-6E49-AE94-8933850B9B34}">
      <dgm:prSet/>
      <dgm:spPr/>
      <dgm:t>
        <a:bodyPr/>
        <a:lstStyle/>
        <a:p>
          <a:endParaRPr lang="en-US"/>
        </a:p>
      </dgm:t>
    </dgm:pt>
    <dgm:pt modelId="{AEE14D5E-E99C-7540-9FAD-D17EC0F8778B}">
      <dgm:prSet phldrT="[Text]"/>
      <dgm:spPr/>
      <dgm:t>
        <a:bodyPr/>
        <a:lstStyle/>
        <a:p>
          <a:r>
            <a:rPr lang="en-US" dirty="0"/>
            <a:t>Served Customers</a:t>
          </a:r>
        </a:p>
      </dgm:t>
    </dgm:pt>
    <dgm:pt modelId="{F78C08A6-A802-6D40-9EAC-0DC8328F6044}" type="parTrans" cxnId="{D29E1291-BC73-9F40-A30D-7A51F66F8790}">
      <dgm:prSet/>
      <dgm:spPr/>
      <dgm:t>
        <a:bodyPr/>
        <a:lstStyle/>
        <a:p>
          <a:endParaRPr lang="en-US"/>
        </a:p>
      </dgm:t>
    </dgm:pt>
    <dgm:pt modelId="{E67A1795-26DE-BC40-86EE-1FC979EC0771}" type="sibTrans" cxnId="{D29E1291-BC73-9F40-A30D-7A51F66F8790}">
      <dgm:prSet/>
      <dgm:spPr/>
      <dgm:t>
        <a:bodyPr/>
        <a:lstStyle/>
        <a:p>
          <a:endParaRPr lang="en-US"/>
        </a:p>
      </dgm:t>
    </dgm:pt>
    <dgm:pt modelId="{0549168B-982B-5647-A195-650BF3BC0AF2}" type="pres">
      <dgm:prSet presAssocID="{4B47B24E-BACE-5643-958B-1A43AFF22C6E}" presName="Name0" presStyleCnt="0">
        <dgm:presLayoutVars>
          <dgm:dir/>
          <dgm:animLvl val="lvl"/>
          <dgm:resizeHandles val="exact"/>
        </dgm:presLayoutVars>
      </dgm:prSet>
      <dgm:spPr/>
    </dgm:pt>
    <dgm:pt modelId="{CC4040A7-B079-EE41-9292-C07021827057}" type="pres">
      <dgm:prSet presAssocID="{DFDF00BD-9EBE-EA41-BE50-8A438C758F1F}" presName="parTxOnly" presStyleLbl="node1" presStyleIdx="0" presStyleCnt="4" custLinFactNeighborX="-36009">
        <dgm:presLayoutVars>
          <dgm:chMax val="0"/>
          <dgm:chPref val="0"/>
          <dgm:bulletEnabled val="1"/>
        </dgm:presLayoutVars>
      </dgm:prSet>
      <dgm:spPr/>
    </dgm:pt>
    <dgm:pt modelId="{41F09391-89D8-C34A-B4E4-3D53B52E1BCB}" type="pres">
      <dgm:prSet presAssocID="{0A2B0605-500F-104C-9ED2-481D34024CE4}" presName="parTxOnlySpace" presStyleCnt="0"/>
      <dgm:spPr/>
    </dgm:pt>
    <dgm:pt modelId="{F1737F38-2A0D-BC45-92AA-7A7170B02541}" type="pres">
      <dgm:prSet presAssocID="{849816C0-1115-C847-9A7D-B0558B8D4693}" presName="parTxOnly" presStyleLbl="node1" presStyleIdx="1" presStyleCnt="4">
        <dgm:presLayoutVars>
          <dgm:chMax val="0"/>
          <dgm:chPref val="0"/>
          <dgm:bulletEnabled val="1"/>
        </dgm:presLayoutVars>
      </dgm:prSet>
      <dgm:spPr/>
    </dgm:pt>
    <dgm:pt modelId="{4618469C-5093-2D43-B659-1053FF47CD79}" type="pres">
      <dgm:prSet presAssocID="{4B9F4D74-DEB8-E148-B227-9D13B4B5B1A0}" presName="parTxOnlySpace" presStyleCnt="0"/>
      <dgm:spPr/>
    </dgm:pt>
    <dgm:pt modelId="{F35655A8-3321-A644-9D84-88FAF3314014}" type="pres">
      <dgm:prSet presAssocID="{08910CBE-52F2-4F4F-B451-8BB3D968E174}" presName="parTxOnly" presStyleLbl="node1" presStyleIdx="2" presStyleCnt="4">
        <dgm:presLayoutVars>
          <dgm:chMax val="0"/>
          <dgm:chPref val="0"/>
          <dgm:bulletEnabled val="1"/>
        </dgm:presLayoutVars>
      </dgm:prSet>
      <dgm:spPr/>
    </dgm:pt>
    <dgm:pt modelId="{43977CB2-C07E-7D42-B2C9-0D9518BAB714}" type="pres">
      <dgm:prSet presAssocID="{960A5B9E-7657-3A4A-9714-A9C012AF2E57}" presName="parTxOnlySpace" presStyleCnt="0"/>
      <dgm:spPr/>
    </dgm:pt>
    <dgm:pt modelId="{F49D290B-066A-9E4E-A133-59A52B8012A8}" type="pres">
      <dgm:prSet presAssocID="{AEE14D5E-E99C-7540-9FAD-D17EC0F8778B}" presName="parTxOnly" presStyleLbl="node1" presStyleIdx="3" presStyleCnt="4">
        <dgm:presLayoutVars>
          <dgm:chMax val="0"/>
          <dgm:chPref val="0"/>
          <dgm:bulletEnabled val="1"/>
        </dgm:presLayoutVars>
      </dgm:prSet>
      <dgm:spPr/>
    </dgm:pt>
  </dgm:ptLst>
  <dgm:cxnLst>
    <dgm:cxn modelId="{469A1B04-09DE-6E49-AE94-8933850B9B34}" srcId="{4B47B24E-BACE-5643-958B-1A43AFF22C6E}" destId="{08910CBE-52F2-4F4F-B451-8BB3D968E174}" srcOrd="2" destOrd="0" parTransId="{8BA5A70E-069C-644D-B57E-D0D58E0D3C59}" sibTransId="{960A5B9E-7657-3A4A-9714-A9C012AF2E57}"/>
    <dgm:cxn modelId="{7B24670D-0C70-A74C-AE2A-99BC67DE79C6}" srcId="{4B47B24E-BACE-5643-958B-1A43AFF22C6E}" destId="{DFDF00BD-9EBE-EA41-BE50-8A438C758F1F}" srcOrd="0" destOrd="0" parTransId="{CD3F4DD2-7AC8-184F-A73A-AA0C21D701EB}" sibTransId="{0A2B0605-500F-104C-9ED2-481D34024CE4}"/>
    <dgm:cxn modelId="{879DEC22-D446-4CA3-AB16-B091B1B8D292}" type="presOf" srcId="{08910CBE-52F2-4F4F-B451-8BB3D968E174}" destId="{F35655A8-3321-A644-9D84-88FAF3314014}" srcOrd="0" destOrd="0" presId="urn:microsoft.com/office/officeart/2005/8/layout/chevron1"/>
    <dgm:cxn modelId="{95130A31-F71E-CE43-BDE9-3DEB8E6D4242}" srcId="{4B47B24E-BACE-5643-958B-1A43AFF22C6E}" destId="{849816C0-1115-C847-9A7D-B0558B8D4693}" srcOrd="1" destOrd="0" parTransId="{0F6F6610-A1EA-5D47-9789-17762EC7259C}" sibTransId="{4B9F4D74-DEB8-E148-B227-9D13B4B5B1A0}"/>
    <dgm:cxn modelId="{DA0D7D85-FCC4-4007-9603-D9E2300B1445}" type="presOf" srcId="{849816C0-1115-C847-9A7D-B0558B8D4693}" destId="{F1737F38-2A0D-BC45-92AA-7A7170B02541}" srcOrd="0" destOrd="0" presId="urn:microsoft.com/office/officeart/2005/8/layout/chevron1"/>
    <dgm:cxn modelId="{D29E1291-BC73-9F40-A30D-7A51F66F8790}" srcId="{4B47B24E-BACE-5643-958B-1A43AFF22C6E}" destId="{AEE14D5E-E99C-7540-9FAD-D17EC0F8778B}" srcOrd="3" destOrd="0" parTransId="{F78C08A6-A802-6D40-9EAC-0DC8328F6044}" sibTransId="{E67A1795-26DE-BC40-86EE-1FC979EC0771}"/>
    <dgm:cxn modelId="{3679FA9F-B6BB-45FB-87C2-4812A9BB7E63}" type="presOf" srcId="{AEE14D5E-E99C-7540-9FAD-D17EC0F8778B}" destId="{F49D290B-066A-9E4E-A133-59A52B8012A8}" srcOrd="0" destOrd="0" presId="urn:microsoft.com/office/officeart/2005/8/layout/chevron1"/>
    <dgm:cxn modelId="{BED6E7C8-780E-48EC-9270-52EFF952BB45}" type="presOf" srcId="{4B47B24E-BACE-5643-958B-1A43AFF22C6E}" destId="{0549168B-982B-5647-A195-650BF3BC0AF2}" srcOrd="0" destOrd="0" presId="urn:microsoft.com/office/officeart/2005/8/layout/chevron1"/>
    <dgm:cxn modelId="{D88A36CD-94B1-4730-8051-11236D656744}" type="presOf" srcId="{DFDF00BD-9EBE-EA41-BE50-8A438C758F1F}" destId="{CC4040A7-B079-EE41-9292-C07021827057}" srcOrd="0" destOrd="0" presId="urn:microsoft.com/office/officeart/2005/8/layout/chevron1"/>
    <dgm:cxn modelId="{C25610A4-BCCA-4874-8DDD-4CA9210ED23D}" type="presParOf" srcId="{0549168B-982B-5647-A195-650BF3BC0AF2}" destId="{CC4040A7-B079-EE41-9292-C07021827057}" srcOrd="0" destOrd="0" presId="urn:microsoft.com/office/officeart/2005/8/layout/chevron1"/>
    <dgm:cxn modelId="{1255EA54-815E-4CE7-88DE-405F5A1A01F1}" type="presParOf" srcId="{0549168B-982B-5647-A195-650BF3BC0AF2}" destId="{41F09391-89D8-C34A-B4E4-3D53B52E1BCB}" srcOrd="1" destOrd="0" presId="urn:microsoft.com/office/officeart/2005/8/layout/chevron1"/>
    <dgm:cxn modelId="{7E01E5C1-3809-4A95-BE34-772970956267}" type="presParOf" srcId="{0549168B-982B-5647-A195-650BF3BC0AF2}" destId="{F1737F38-2A0D-BC45-92AA-7A7170B02541}" srcOrd="2" destOrd="0" presId="urn:microsoft.com/office/officeart/2005/8/layout/chevron1"/>
    <dgm:cxn modelId="{69EB57E8-0EA2-4337-94A1-1B07E82BF9E0}" type="presParOf" srcId="{0549168B-982B-5647-A195-650BF3BC0AF2}" destId="{4618469C-5093-2D43-B659-1053FF47CD79}" srcOrd="3" destOrd="0" presId="urn:microsoft.com/office/officeart/2005/8/layout/chevron1"/>
    <dgm:cxn modelId="{7590AD75-F8F8-496B-91CC-12F20E0BA5E3}" type="presParOf" srcId="{0549168B-982B-5647-A195-650BF3BC0AF2}" destId="{F35655A8-3321-A644-9D84-88FAF3314014}" srcOrd="4" destOrd="0" presId="urn:microsoft.com/office/officeart/2005/8/layout/chevron1"/>
    <dgm:cxn modelId="{A1661EA2-E9E1-4DBE-A934-8CA6A23582E7}" type="presParOf" srcId="{0549168B-982B-5647-A195-650BF3BC0AF2}" destId="{43977CB2-C07E-7D42-B2C9-0D9518BAB714}" srcOrd="5" destOrd="0" presId="urn:microsoft.com/office/officeart/2005/8/layout/chevron1"/>
    <dgm:cxn modelId="{7A35BA84-497F-4040-8475-1217BC347ACB}" type="presParOf" srcId="{0549168B-982B-5647-A195-650BF3BC0AF2}" destId="{F49D290B-066A-9E4E-A133-59A52B8012A8}"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040A7-B079-EE41-9292-C07021827057}">
      <dsp:nvSpPr>
        <dsp:cNvPr id="0" name=""/>
        <dsp:cNvSpPr/>
      </dsp:nvSpPr>
      <dsp:spPr>
        <a:xfrm>
          <a:off x="0" y="1803469"/>
          <a:ext cx="2222152" cy="888861"/>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Input source</a:t>
          </a:r>
        </a:p>
      </dsp:txBody>
      <dsp:txXfrm>
        <a:off x="444431" y="1803469"/>
        <a:ext cx="1333291" cy="888861"/>
      </dsp:txXfrm>
    </dsp:sp>
    <dsp:sp modelId="{F1737F38-2A0D-BC45-92AA-7A7170B02541}">
      <dsp:nvSpPr>
        <dsp:cNvPr id="0" name=""/>
        <dsp:cNvSpPr/>
      </dsp:nvSpPr>
      <dsp:spPr>
        <a:xfrm>
          <a:off x="2003754" y="1803469"/>
          <a:ext cx="2222152" cy="888861"/>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Queue Discipline</a:t>
          </a:r>
        </a:p>
      </dsp:txBody>
      <dsp:txXfrm>
        <a:off x="2448185" y="1803469"/>
        <a:ext cx="1333291" cy="888861"/>
      </dsp:txXfrm>
    </dsp:sp>
    <dsp:sp modelId="{F35655A8-3321-A644-9D84-88FAF3314014}">
      <dsp:nvSpPr>
        <dsp:cNvPr id="0" name=""/>
        <dsp:cNvSpPr/>
      </dsp:nvSpPr>
      <dsp:spPr>
        <a:xfrm>
          <a:off x="4003692" y="1803469"/>
          <a:ext cx="2222152" cy="888861"/>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Service Facility</a:t>
          </a:r>
        </a:p>
      </dsp:txBody>
      <dsp:txXfrm>
        <a:off x="4448123" y="1803469"/>
        <a:ext cx="1333291" cy="888861"/>
      </dsp:txXfrm>
    </dsp:sp>
    <dsp:sp modelId="{F49D290B-066A-9E4E-A133-59A52B8012A8}">
      <dsp:nvSpPr>
        <dsp:cNvPr id="0" name=""/>
        <dsp:cNvSpPr/>
      </dsp:nvSpPr>
      <dsp:spPr>
        <a:xfrm>
          <a:off x="6003629" y="1803469"/>
          <a:ext cx="2222152" cy="888861"/>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Served Customers</a:t>
          </a:r>
        </a:p>
      </dsp:txBody>
      <dsp:txXfrm>
        <a:off x="6448060" y="1803469"/>
        <a:ext cx="1333291" cy="88886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02299" cy="351737"/>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sz="quarter" idx="1"/>
          </p:nvPr>
        </p:nvSpPr>
        <p:spPr>
          <a:xfrm>
            <a:off x="5231639" y="1"/>
            <a:ext cx="4002299" cy="351737"/>
          </a:xfrm>
          <a:prstGeom prst="rect">
            <a:avLst/>
          </a:prstGeom>
        </p:spPr>
        <p:txBody>
          <a:bodyPr vert="horz" lIns="92830" tIns="46415" rIns="92830" bIns="46415" rtlCol="0"/>
          <a:lstStyle>
            <a:lvl1pPr algn="r">
              <a:defRPr sz="1200"/>
            </a:lvl1pPr>
          </a:lstStyle>
          <a:p>
            <a:fld id="{5596585D-6C38-4FC7-9105-42B20B8E3710}" type="datetimeFigureOut">
              <a:rPr lang="en-US" smtClean="0"/>
              <a:t>7/10/2023</a:t>
            </a:fld>
            <a:endParaRPr lang="en-US"/>
          </a:p>
        </p:txBody>
      </p:sp>
      <p:sp>
        <p:nvSpPr>
          <p:cNvPr id="4" name="Footer Placeholder 3"/>
          <p:cNvSpPr>
            <a:spLocks noGrp="1"/>
          </p:cNvSpPr>
          <p:nvPr>
            <p:ph type="ftr" sz="quarter" idx="2"/>
          </p:nvPr>
        </p:nvSpPr>
        <p:spPr>
          <a:xfrm>
            <a:off x="0" y="6658664"/>
            <a:ext cx="4002299" cy="351736"/>
          </a:xfrm>
          <a:prstGeom prst="rect">
            <a:avLst/>
          </a:prstGeom>
        </p:spPr>
        <p:txBody>
          <a:bodyPr vert="horz" lIns="92830" tIns="46415" rIns="92830" bIns="46415" rtlCol="0" anchor="b"/>
          <a:lstStyle>
            <a:lvl1pPr algn="l">
              <a:defRPr sz="1200"/>
            </a:lvl1pPr>
          </a:lstStyle>
          <a:p>
            <a:endParaRPr lang="en-US"/>
          </a:p>
        </p:txBody>
      </p:sp>
      <p:sp>
        <p:nvSpPr>
          <p:cNvPr id="5" name="Slide Number Placeholder 4"/>
          <p:cNvSpPr>
            <a:spLocks noGrp="1"/>
          </p:cNvSpPr>
          <p:nvPr>
            <p:ph type="sldNum" sz="quarter" idx="3"/>
          </p:nvPr>
        </p:nvSpPr>
        <p:spPr>
          <a:xfrm>
            <a:off x="5231639" y="6658664"/>
            <a:ext cx="4002299" cy="351736"/>
          </a:xfrm>
          <a:prstGeom prst="rect">
            <a:avLst/>
          </a:prstGeom>
        </p:spPr>
        <p:txBody>
          <a:bodyPr vert="horz" lIns="92830" tIns="46415" rIns="92830" bIns="46415" rtlCol="0" anchor="b"/>
          <a:lstStyle>
            <a:lvl1pPr algn="r">
              <a:defRPr sz="1200"/>
            </a:lvl1pPr>
          </a:lstStyle>
          <a:p>
            <a:fld id="{A233DD61-9F3E-4BB0-AA25-653D0287ABF9}" type="slidenum">
              <a:rPr lang="en-US" smtClean="0"/>
              <a:t>‹#›</a:t>
            </a:fld>
            <a:endParaRPr lang="en-US"/>
          </a:p>
        </p:txBody>
      </p:sp>
    </p:spTree>
    <p:extLst>
      <p:ext uri="{BB962C8B-B14F-4D97-AF65-F5344CB8AC3E}">
        <p14:creationId xmlns:p14="http://schemas.microsoft.com/office/powerpoint/2010/main" val="1561826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02299" cy="350520"/>
          </a:xfrm>
          <a:prstGeom prst="rect">
            <a:avLst/>
          </a:prstGeom>
        </p:spPr>
        <p:txBody>
          <a:bodyPr vert="horz" lIns="92830" tIns="46415" rIns="92830" bIns="46415" rtlCol="0"/>
          <a:lstStyle>
            <a:lvl1pPr algn="l">
              <a:defRPr sz="1200"/>
            </a:lvl1pPr>
          </a:lstStyle>
          <a:p>
            <a:pPr>
              <a:defRPr/>
            </a:pPr>
            <a:endParaRPr lang="en-US"/>
          </a:p>
        </p:txBody>
      </p:sp>
      <p:sp>
        <p:nvSpPr>
          <p:cNvPr id="3" name="Date Placeholder 2"/>
          <p:cNvSpPr>
            <a:spLocks noGrp="1"/>
          </p:cNvSpPr>
          <p:nvPr>
            <p:ph type="dt" idx="1"/>
          </p:nvPr>
        </p:nvSpPr>
        <p:spPr>
          <a:xfrm>
            <a:off x="5231639" y="0"/>
            <a:ext cx="4002299" cy="350520"/>
          </a:xfrm>
          <a:prstGeom prst="rect">
            <a:avLst/>
          </a:prstGeom>
        </p:spPr>
        <p:txBody>
          <a:bodyPr vert="horz" lIns="92830" tIns="46415" rIns="92830" bIns="46415" rtlCol="0"/>
          <a:lstStyle>
            <a:lvl1pPr algn="r">
              <a:defRPr sz="1200"/>
            </a:lvl1pPr>
          </a:lstStyle>
          <a:p>
            <a:pPr>
              <a:defRPr/>
            </a:pPr>
            <a:fld id="{C062B8BA-7DD6-45CB-B9CF-92C454F61A16}" type="datetimeFigureOut">
              <a:rPr lang="en-US"/>
              <a:pPr>
                <a:defRPr/>
              </a:pPr>
              <a:t>7/10/2023</a:t>
            </a:fld>
            <a:endParaRPr lang="en-US"/>
          </a:p>
        </p:txBody>
      </p:sp>
      <p:sp>
        <p:nvSpPr>
          <p:cNvPr id="4" name="Slide Image Placeholder 3"/>
          <p:cNvSpPr>
            <a:spLocks noGrp="1" noRot="1" noChangeAspect="1"/>
          </p:cNvSpPr>
          <p:nvPr>
            <p:ph type="sldImg" idx="2"/>
          </p:nvPr>
        </p:nvSpPr>
        <p:spPr>
          <a:xfrm>
            <a:off x="2865438" y="525463"/>
            <a:ext cx="3505200" cy="2628900"/>
          </a:xfrm>
          <a:prstGeom prst="rect">
            <a:avLst/>
          </a:prstGeom>
          <a:noFill/>
          <a:ln w="12700">
            <a:solidFill>
              <a:prstClr val="black"/>
            </a:solidFill>
          </a:ln>
        </p:spPr>
        <p:txBody>
          <a:bodyPr vert="horz" lIns="92830" tIns="46415" rIns="92830" bIns="46415" rtlCol="0" anchor="ctr"/>
          <a:lstStyle/>
          <a:p>
            <a:pPr lvl="0"/>
            <a:endParaRPr lang="en-US" noProof="0"/>
          </a:p>
        </p:txBody>
      </p:sp>
      <p:sp>
        <p:nvSpPr>
          <p:cNvPr id="5" name="Notes Placeholder 4"/>
          <p:cNvSpPr>
            <a:spLocks noGrp="1"/>
          </p:cNvSpPr>
          <p:nvPr>
            <p:ph type="body" sz="quarter" idx="3"/>
          </p:nvPr>
        </p:nvSpPr>
        <p:spPr>
          <a:xfrm>
            <a:off x="923608" y="3329940"/>
            <a:ext cx="7388860" cy="3154680"/>
          </a:xfrm>
          <a:prstGeom prst="rect">
            <a:avLst/>
          </a:prstGeom>
        </p:spPr>
        <p:txBody>
          <a:bodyPr vert="horz" lIns="92830" tIns="46415" rIns="92830" bIns="46415"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658664"/>
            <a:ext cx="4002299" cy="350520"/>
          </a:xfrm>
          <a:prstGeom prst="rect">
            <a:avLst/>
          </a:prstGeom>
        </p:spPr>
        <p:txBody>
          <a:bodyPr vert="horz" lIns="92830" tIns="46415" rIns="92830" bIns="46415"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5231639" y="6658664"/>
            <a:ext cx="4002299" cy="350520"/>
          </a:xfrm>
          <a:prstGeom prst="rect">
            <a:avLst/>
          </a:prstGeom>
        </p:spPr>
        <p:txBody>
          <a:bodyPr vert="horz" wrap="square" lIns="92830" tIns="46415" rIns="92830" bIns="46415" numCol="1" anchor="b" anchorCtr="0" compatLnSpc="1">
            <a:prstTxWarp prst="textNoShape">
              <a:avLst/>
            </a:prstTxWarp>
          </a:bodyPr>
          <a:lstStyle>
            <a:lvl1pPr algn="r">
              <a:defRPr sz="1200"/>
            </a:lvl1pPr>
          </a:lstStyle>
          <a:p>
            <a:fld id="{E7ACAE1A-B1C8-417A-8789-BDC75692300E}" type="slidenum">
              <a:rPr lang="en-US" altLang="en-US"/>
              <a:pPr/>
              <a:t>‹#›</a:t>
            </a:fld>
            <a:endParaRPr lang="en-US" altLang="en-US"/>
          </a:p>
        </p:txBody>
      </p:sp>
    </p:spTree>
    <p:extLst>
      <p:ext uri="{BB962C8B-B14F-4D97-AF65-F5344CB8AC3E}">
        <p14:creationId xmlns:p14="http://schemas.microsoft.com/office/powerpoint/2010/main" val="29869445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4570088A-A81B-84EC-4285-82EFA6668E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8FC0BD5-0C77-482E-AD3A-8C76420E29B4}" type="slidenum">
              <a:rPr lang="en-US" altLang="en-US"/>
              <a:pPr eaLnBrk="1" hangingPunct="1"/>
              <a:t>18</a:t>
            </a:fld>
            <a:endParaRPr lang="en-US" altLang="en-US"/>
          </a:p>
        </p:txBody>
      </p:sp>
      <p:sp>
        <p:nvSpPr>
          <p:cNvPr id="53251" name="Slide Image Placeholder 1">
            <a:extLst>
              <a:ext uri="{FF2B5EF4-FFF2-40B4-BE49-F238E27FC236}">
                <a16:creationId xmlns:a16="http://schemas.microsoft.com/office/drawing/2014/main" id="{075DE5D4-959B-2BDC-9AC3-AE6F6AB9FD67}"/>
              </a:ext>
            </a:extLst>
          </p:cNvPr>
          <p:cNvSpPr>
            <a:spLocks noGrp="1" noRot="1" noChangeAspect="1" noTextEdit="1"/>
          </p:cNvSpPr>
          <p:nvPr>
            <p:ph type="sldImg"/>
          </p:nvPr>
        </p:nvSpPr>
        <p:spPr>
          <a:ln/>
        </p:spPr>
      </p:sp>
      <p:sp>
        <p:nvSpPr>
          <p:cNvPr id="53252" name="Notes Placeholder 2">
            <a:extLst>
              <a:ext uri="{FF2B5EF4-FFF2-40B4-BE49-F238E27FC236}">
                <a16:creationId xmlns:a16="http://schemas.microsoft.com/office/drawing/2014/main" id="{3536BC44-AD53-1CF8-BF57-2F017A7F33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
        <p:nvSpPr>
          <p:cNvPr id="53253" name="Slide Number Placeholder 3">
            <a:extLst>
              <a:ext uri="{FF2B5EF4-FFF2-40B4-BE49-F238E27FC236}">
                <a16:creationId xmlns:a16="http://schemas.microsoft.com/office/drawing/2014/main" id="{EB8DEC58-27BE-1A37-5995-63FE9E7A2BDB}"/>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AD0B3EEB-33CF-4938-A708-912395A2EDC4}" type="slidenum">
              <a:rPr lang="en-US" altLang="en-US" sz="1200">
                <a:latin typeface="Calibri" panose="020F0502020204030204" pitchFamily="34" charset="0"/>
              </a:rPr>
              <a:pPr algn="r" eaLnBrk="1" hangingPunct="1"/>
              <a:t>18</a:t>
            </a:fld>
            <a:endParaRPr lang="en-US" altLang="en-US" sz="1200">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0B895FA4-7EC7-5F67-7F75-C1FD0CDD92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81D1A76-F026-42BA-9F79-ABE215481CB7}" type="slidenum">
              <a:rPr lang="en-US" altLang="en-US"/>
              <a:pPr eaLnBrk="1" hangingPunct="1"/>
              <a:t>31</a:t>
            </a:fld>
            <a:endParaRPr lang="en-US" altLang="en-US"/>
          </a:p>
        </p:txBody>
      </p:sp>
      <p:sp>
        <p:nvSpPr>
          <p:cNvPr id="62467" name="Slide Image Placeholder 1">
            <a:extLst>
              <a:ext uri="{FF2B5EF4-FFF2-40B4-BE49-F238E27FC236}">
                <a16:creationId xmlns:a16="http://schemas.microsoft.com/office/drawing/2014/main" id="{DDAE5D8C-1110-E6CE-8354-28A51F5B2990}"/>
              </a:ext>
            </a:extLst>
          </p:cNvPr>
          <p:cNvSpPr>
            <a:spLocks noGrp="1" noRot="1" noChangeAspect="1" noTextEdit="1"/>
          </p:cNvSpPr>
          <p:nvPr>
            <p:ph type="sldImg"/>
          </p:nvPr>
        </p:nvSpPr>
        <p:spPr>
          <a:ln/>
        </p:spPr>
      </p:sp>
      <p:sp>
        <p:nvSpPr>
          <p:cNvPr id="62468" name="Notes Placeholder 2">
            <a:extLst>
              <a:ext uri="{FF2B5EF4-FFF2-40B4-BE49-F238E27FC236}">
                <a16:creationId xmlns:a16="http://schemas.microsoft.com/office/drawing/2014/main" id="{96CE0C7F-76EF-00E8-1F87-7EBE7073998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Mathematical models often assume… Such limitations: Is the company okay with the line extending out into the street, how many people will the building hold? Measure patience, everyone is different </a:t>
            </a:r>
          </a:p>
        </p:txBody>
      </p:sp>
      <p:sp>
        <p:nvSpPr>
          <p:cNvPr id="62469" name="Slide Number Placeholder 3">
            <a:extLst>
              <a:ext uri="{FF2B5EF4-FFF2-40B4-BE49-F238E27FC236}">
                <a16:creationId xmlns:a16="http://schemas.microsoft.com/office/drawing/2014/main" id="{FD57717E-2B4A-6578-C34E-9624EED735B5}"/>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CAEB0334-E61C-47ED-B279-22FBE9CD2545}" type="slidenum">
              <a:rPr lang="en-US" altLang="en-US" sz="1200">
                <a:latin typeface="Calibri" panose="020F0502020204030204" pitchFamily="34" charset="0"/>
              </a:rPr>
              <a:pPr algn="r" eaLnBrk="1" hangingPunct="1"/>
              <a:t>31</a:t>
            </a:fld>
            <a:endParaRPr lang="en-US" altLang="en-US" sz="120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974E257E-B6E6-F413-9432-3E706844C8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FA2F4BB-2C05-46A9-8DCE-AAF53571A022}" type="slidenum">
              <a:rPr lang="en-US" altLang="en-US"/>
              <a:pPr eaLnBrk="1" hangingPunct="1"/>
              <a:t>19</a:t>
            </a:fld>
            <a:endParaRPr lang="en-US" altLang="en-US"/>
          </a:p>
        </p:txBody>
      </p:sp>
      <p:sp>
        <p:nvSpPr>
          <p:cNvPr id="54275" name="Slide Image Placeholder 1">
            <a:extLst>
              <a:ext uri="{FF2B5EF4-FFF2-40B4-BE49-F238E27FC236}">
                <a16:creationId xmlns:a16="http://schemas.microsoft.com/office/drawing/2014/main" id="{016318C7-F69B-370E-6CDF-25936C54CC06}"/>
              </a:ext>
            </a:extLst>
          </p:cNvPr>
          <p:cNvSpPr>
            <a:spLocks noGrp="1" noRot="1" noChangeAspect="1" noTextEdit="1"/>
          </p:cNvSpPr>
          <p:nvPr>
            <p:ph type="sldImg"/>
          </p:nvPr>
        </p:nvSpPr>
        <p:spPr>
          <a:ln/>
        </p:spPr>
      </p:sp>
      <p:sp>
        <p:nvSpPr>
          <p:cNvPr id="54276" name="Notes Placeholder 2">
            <a:extLst>
              <a:ext uri="{FF2B5EF4-FFF2-40B4-BE49-F238E27FC236}">
                <a16:creationId xmlns:a16="http://schemas.microsoft.com/office/drawing/2014/main" id="{0DC13DCA-9640-F4E6-BF43-C67A1F4C87F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We begin our analysis of queuing systems by understanding Little's Theorem. Little's theorem states that:</a:t>
            </a:r>
          </a:p>
          <a:p>
            <a:pPr eaLnBrk="1" hangingPunct="1">
              <a:spcBef>
                <a:spcPct val="0"/>
              </a:spcBef>
            </a:pPr>
            <a:endParaRPr lang="en-US" altLang="en-US">
              <a:latin typeface="Arial" panose="020B0604020202020204" pitchFamily="34" charset="0"/>
            </a:endParaRPr>
          </a:p>
        </p:txBody>
      </p:sp>
      <p:sp>
        <p:nvSpPr>
          <p:cNvPr id="54277" name="Slide Number Placeholder 3">
            <a:extLst>
              <a:ext uri="{FF2B5EF4-FFF2-40B4-BE49-F238E27FC236}">
                <a16:creationId xmlns:a16="http://schemas.microsoft.com/office/drawing/2014/main" id="{F5E5BDAB-D9CE-973D-F724-6B859095F969}"/>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F26DF8D0-F8E9-4FA2-9EB5-E5C6A021C253}" type="slidenum">
              <a:rPr lang="en-US" altLang="en-US" sz="1200">
                <a:latin typeface="Calibri" panose="020F0502020204030204" pitchFamily="34" charset="0"/>
              </a:rPr>
              <a:pPr algn="r" eaLnBrk="1" hangingPunct="1"/>
              <a:t>19</a:t>
            </a:fld>
            <a:endParaRPr lang="en-US" altLang="en-US" sz="120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710944D5-7446-990E-09B5-7F7972620F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FB68097-0A1F-41A8-9C09-20E272F66747}" type="slidenum">
              <a:rPr lang="en-US" altLang="en-US"/>
              <a:pPr eaLnBrk="1" hangingPunct="1"/>
              <a:t>22</a:t>
            </a:fld>
            <a:endParaRPr lang="en-US" altLang="en-US"/>
          </a:p>
        </p:txBody>
      </p:sp>
      <p:sp>
        <p:nvSpPr>
          <p:cNvPr id="55299" name="Slide Image Placeholder 1">
            <a:extLst>
              <a:ext uri="{FF2B5EF4-FFF2-40B4-BE49-F238E27FC236}">
                <a16:creationId xmlns:a16="http://schemas.microsoft.com/office/drawing/2014/main" id="{B726D97C-2D12-BEB6-5771-3880F79DBD05}"/>
              </a:ext>
            </a:extLst>
          </p:cNvPr>
          <p:cNvSpPr>
            <a:spLocks noGrp="1" noRot="1" noChangeAspect="1" noTextEdit="1"/>
          </p:cNvSpPr>
          <p:nvPr>
            <p:ph type="sldImg"/>
          </p:nvPr>
        </p:nvSpPr>
        <p:spPr>
          <a:ln/>
        </p:spPr>
      </p:sp>
      <p:sp>
        <p:nvSpPr>
          <p:cNvPr id="55300" name="Notes Placeholder 2">
            <a:extLst>
              <a:ext uri="{FF2B5EF4-FFF2-40B4-BE49-F238E27FC236}">
                <a16:creationId xmlns:a16="http://schemas.microsoft.com/office/drawing/2014/main" id="{94802DAD-E92B-313E-205D-4D8BCFE0800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Depend on asking questions for example:</a:t>
            </a:r>
          </a:p>
        </p:txBody>
      </p:sp>
      <p:sp>
        <p:nvSpPr>
          <p:cNvPr id="55301" name="Slide Number Placeholder 3">
            <a:extLst>
              <a:ext uri="{FF2B5EF4-FFF2-40B4-BE49-F238E27FC236}">
                <a16:creationId xmlns:a16="http://schemas.microsoft.com/office/drawing/2014/main" id="{15E85F02-EBDE-D7B6-4917-D0081E4BE173}"/>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87983D64-9AE5-43DD-806E-4633C00DA439}" type="slidenum">
              <a:rPr lang="en-US" altLang="en-US" sz="1200">
                <a:latin typeface="Calibri" panose="020F0502020204030204" pitchFamily="34" charset="0"/>
              </a:rPr>
              <a:pPr algn="r" eaLnBrk="1" hangingPunct="1"/>
              <a:t>22</a:t>
            </a:fld>
            <a:endParaRPr lang="en-US" altLang="en-US" sz="1200">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921FA9AA-4C7E-B245-8316-D6B61BDA7E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A0DF9D5-835A-4EF3-9B2F-3D670410F5B6}" type="slidenum">
              <a:rPr lang="en-US" altLang="en-US"/>
              <a:pPr eaLnBrk="1" hangingPunct="1"/>
              <a:t>24</a:t>
            </a:fld>
            <a:endParaRPr lang="en-US" altLang="en-US"/>
          </a:p>
        </p:txBody>
      </p:sp>
      <p:sp>
        <p:nvSpPr>
          <p:cNvPr id="56323" name="Slide Image Placeholder 1">
            <a:extLst>
              <a:ext uri="{FF2B5EF4-FFF2-40B4-BE49-F238E27FC236}">
                <a16:creationId xmlns:a16="http://schemas.microsoft.com/office/drawing/2014/main" id="{4B55EE83-0AFB-3FD3-3CF5-F6F79AFDA782}"/>
              </a:ext>
            </a:extLst>
          </p:cNvPr>
          <p:cNvSpPr>
            <a:spLocks noGrp="1" noRot="1" noChangeAspect="1" noTextEdit="1"/>
          </p:cNvSpPr>
          <p:nvPr>
            <p:ph type="sldImg"/>
          </p:nvPr>
        </p:nvSpPr>
        <p:spPr>
          <a:ln/>
        </p:spPr>
      </p:sp>
      <p:sp>
        <p:nvSpPr>
          <p:cNvPr id="56324" name="Notes Placeholder 2">
            <a:extLst>
              <a:ext uri="{FF2B5EF4-FFF2-40B4-BE49-F238E27FC236}">
                <a16:creationId xmlns:a16="http://schemas.microsoft.com/office/drawing/2014/main" id="{0081CEAC-61F5-DF1B-26C7-B2719EC6CBC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Deterministic: all customers have the same value. Queuing systems are defined in this order.</a:t>
            </a:r>
          </a:p>
        </p:txBody>
      </p:sp>
      <p:sp>
        <p:nvSpPr>
          <p:cNvPr id="56325" name="Slide Number Placeholder 3">
            <a:extLst>
              <a:ext uri="{FF2B5EF4-FFF2-40B4-BE49-F238E27FC236}">
                <a16:creationId xmlns:a16="http://schemas.microsoft.com/office/drawing/2014/main" id="{25A432FA-9494-5495-9CDD-7AF7A1C76631}"/>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5ADF4C5E-725F-4BAF-A7E5-8D5CE58BD17D}" type="slidenum">
              <a:rPr lang="en-US" altLang="en-US" sz="1200">
                <a:latin typeface="Calibri" panose="020F0502020204030204" pitchFamily="34" charset="0"/>
              </a:rPr>
              <a:pPr algn="r" eaLnBrk="1" hangingPunct="1"/>
              <a:t>24</a:t>
            </a:fld>
            <a:endParaRPr lang="en-US" altLang="en-US" sz="1200">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79EFB057-06A8-2FB5-7965-7CAD28EB57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387058D-84B5-4856-B21D-B75EFD074015}" type="slidenum">
              <a:rPr lang="en-US" altLang="en-US"/>
              <a:pPr eaLnBrk="1" hangingPunct="1"/>
              <a:t>25</a:t>
            </a:fld>
            <a:endParaRPr lang="en-US" altLang="en-US"/>
          </a:p>
        </p:txBody>
      </p:sp>
      <p:sp>
        <p:nvSpPr>
          <p:cNvPr id="57347" name="Slide Image Placeholder 1">
            <a:extLst>
              <a:ext uri="{FF2B5EF4-FFF2-40B4-BE49-F238E27FC236}">
                <a16:creationId xmlns:a16="http://schemas.microsoft.com/office/drawing/2014/main" id="{DB03CEBB-2CAF-2140-3E6E-28CF3D3D4CFC}"/>
              </a:ext>
            </a:extLst>
          </p:cNvPr>
          <p:cNvSpPr>
            <a:spLocks noGrp="1" noRot="1" noChangeAspect="1" noTextEdit="1"/>
          </p:cNvSpPr>
          <p:nvPr>
            <p:ph type="sldImg"/>
          </p:nvPr>
        </p:nvSpPr>
        <p:spPr>
          <a:ln/>
        </p:spPr>
      </p:sp>
      <p:sp>
        <p:nvSpPr>
          <p:cNvPr id="57348" name="Notes Placeholder 2">
            <a:extLst>
              <a:ext uri="{FF2B5EF4-FFF2-40B4-BE49-F238E27FC236}">
                <a16:creationId xmlns:a16="http://schemas.microsoft.com/office/drawing/2014/main" id="{B7ECFC58-ED38-DE9D-111C-783AB1C7A5B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Each letter holds a spot, this is what those spots represent</a:t>
            </a:r>
          </a:p>
        </p:txBody>
      </p:sp>
      <p:sp>
        <p:nvSpPr>
          <p:cNvPr id="57349" name="Slide Number Placeholder 3">
            <a:extLst>
              <a:ext uri="{FF2B5EF4-FFF2-40B4-BE49-F238E27FC236}">
                <a16:creationId xmlns:a16="http://schemas.microsoft.com/office/drawing/2014/main" id="{CF690B27-6DF2-265B-7084-BC432BB8D238}"/>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3BFC841A-F26D-4932-9966-DF76BE5348A4}" type="slidenum">
              <a:rPr lang="en-US" altLang="en-US" sz="1200">
                <a:latin typeface="Calibri" panose="020F0502020204030204" pitchFamily="34" charset="0"/>
              </a:rPr>
              <a:pPr algn="r" eaLnBrk="1" hangingPunct="1"/>
              <a:t>25</a:t>
            </a:fld>
            <a:endParaRPr lang="en-US" altLang="en-US" sz="1200">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6AFFE312-4437-24F9-08EA-CCABA3656B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8C1297D-C830-43D6-9349-30EC8B2C58A1}" type="slidenum">
              <a:rPr lang="en-US" altLang="en-US"/>
              <a:pPr eaLnBrk="1" hangingPunct="1"/>
              <a:t>26</a:t>
            </a:fld>
            <a:endParaRPr lang="en-US" altLang="en-US"/>
          </a:p>
        </p:txBody>
      </p:sp>
      <p:sp>
        <p:nvSpPr>
          <p:cNvPr id="58371" name="Slide Image Placeholder 1">
            <a:extLst>
              <a:ext uri="{FF2B5EF4-FFF2-40B4-BE49-F238E27FC236}">
                <a16:creationId xmlns:a16="http://schemas.microsoft.com/office/drawing/2014/main" id="{A44DB6E7-B453-2CD4-D14E-688ADFB38BE5}"/>
              </a:ext>
            </a:extLst>
          </p:cNvPr>
          <p:cNvSpPr>
            <a:spLocks noGrp="1" noRot="1" noChangeAspect="1" noTextEdit="1"/>
          </p:cNvSpPr>
          <p:nvPr>
            <p:ph type="sldImg"/>
          </p:nvPr>
        </p:nvSpPr>
        <p:spPr>
          <a:ln/>
        </p:spPr>
      </p:sp>
      <p:sp>
        <p:nvSpPr>
          <p:cNvPr id="58372" name="Notes Placeholder 2">
            <a:extLst>
              <a:ext uri="{FF2B5EF4-FFF2-40B4-BE49-F238E27FC236}">
                <a16:creationId xmlns:a16="http://schemas.microsoft.com/office/drawing/2014/main" id="{E5FBB0CA-EBEA-1C06-3B73-E873FC07C87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1,2,3 arrival and service rate is poisson and there is one server</a:t>
            </a:r>
          </a:p>
        </p:txBody>
      </p:sp>
      <p:sp>
        <p:nvSpPr>
          <p:cNvPr id="58373" name="Slide Number Placeholder 3">
            <a:extLst>
              <a:ext uri="{FF2B5EF4-FFF2-40B4-BE49-F238E27FC236}">
                <a16:creationId xmlns:a16="http://schemas.microsoft.com/office/drawing/2014/main" id="{ADD61C53-F557-6756-79B2-2926C5EB839D}"/>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423560EE-4441-4445-9006-35E8310DE3B7}" type="slidenum">
              <a:rPr lang="en-US" altLang="en-US" sz="1200">
                <a:latin typeface="Calibri" panose="020F0502020204030204" pitchFamily="34" charset="0"/>
              </a:rPr>
              <a:pPr algn="r" eaLnBrk="1" hangingPunct="1"/>
              <a:t>26</a:t>
            </a:fld>
            <a:endParaRPr lang="en-US" altLang="en-US" sz="1200">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44B9C3DE-0E22-BD3E-50BE-559421749C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8BBE2C6-7F28-4762-9E01-ACBE3FC00537}" type="slidenum">
              <a:rPr lang="en-US" altLang="en-US"/>
              <a:pPr eaLnBrk="1" hangingPunct="1"/>
              <a:t>28</a:t>
            </a:fld>
            <a:endParaRPr lang="en-US" altLang="en-US"/>
          </a:p>
        </p:txBody>
      </p:sp>
      <p:sp>
        <p:nvSpPr>
          <p:cNvPr id="59395" name="Slide Image Placeholder 1">
            <a:extLst>
              <a:ext uri="{FF2B5EF4-FFF2-40B4-BE49-F238E27FC236}">
                <a16:creationId xmlns:a16="http://schemas.microsoft.com/office/drawing/2014/main" id="{37B9DD90-E3D0-4152-FE78-5A6F319777FA}"/>
              </a:ext>
            </a:extLst>
          </p:cNvPr>
          <p:cNvSpPr>
            <a:spLocks noGrp="1" noRot="1" noChangeAspect="1" noTextEdit="1"/>
          </p:cNvSpPr>
          <p:nvPr>
            <p:ph type="sldImg"/>
          </p:nvPr>
        </p:nvSpPr>
        <p:spPr>
          <a:ln/>
        </p:spPr>
      </p:sp>
      <p:sp>
        <p:nvSpPr>
          <p:cNvPr id="59396" name="Notes Placeholder 2">
            <a:extLst>
              <a:ext uri="{FF2B5EF4-FFF2-40B4-BE49-F238E27FC236}">
                <a16:creationId xmlns:a16="http://schemas.microsoft.com/office/drawing/2014/main" id="{135FD57A-02D0-8178-7D7E-3F36ADCCB5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This assumption is a good approximation for arrival process in real systems that meet the following rules: By looking at this model we can see that….Since these assumptions are fairly general, it is clear that this system can follow almost any model</a:t>
            </a:r>
            <a:endParaRPr lang="en-US" altLang="en-US" i="1">
              <a:latin typeface="Arial" panose="020B0604020202020204" pitchFamily="34" charset="0"/>
            </a:endParaRPr>
          </a:p>
        </p:txBody>
      </p:sp>
      <p:sp>
        <p:nvSpPr>
          <p:cNvPr id="59397" name="Slide Number Placeholder 3">
            <a:extLst>
              <a:ext uri="{FF2B5EF4-FFF2-40B4-BE49-F238E27FC236}">
                <a16:creationId xmlns:a16="http://schemas.microsoft.com/office/drawing/2014/main" id="{E7DCA16A-5153-9935-AA14-1E09556C101C}"/>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C5A0FEAF-06A8-44E5-8997-A1CA896E5071}" type="slidenum">
              <a:rPr lang="en-US" altLang="en-US" sz="1200">
                <a:latin typeface="Calibri" panose="020F0502020204030204" pitchFamily="34" charset="0"/>
              </a:rPr>
              <a:pPr algn="r" eaLnBrk="1" hangingPunct="1"/>
              <a:t>28</a:t>
            </a:fld>
            <a:endParaRPr lang="en-US" altLang="en-US" sz="1200">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0F1B2781-513C-36C3-4EBA-F8AAFD4103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0D1DDE4-5CA5-439B-88E8-C2FCD559DD51}" type="slidenum">
              <a:rPr lang="en-US" altLang="en-US"/>
              <a:pPr eaLnBrk="1" hangingPunct="1"/>
              <a:t>29</a:t>
            </a:fld>
            <a:endParaRPr lang="en-US" altLang="en-US"/>
          </a:p>
        </p:txBody>
      </p:sp>
      <p:sp>
        <p:nvSpPr>
          <p:cNvPr id="60419" name="Slide Image Placeholder 1">
            <a:extLst>
              <a:ext uri="{FF2B5EF4-FFF2-40B4-BE49-F238E27FC236}">
                <a16:creationId xmlns:a16="http://schemas.microsoft.com/office/drawing/2014/main" id="{A96013B6-DD99-9EFE-C698-E7BE2EF2DF41}"/>
              </a:ext>
            </a:extLst>
          </p:cNvPr>
          <p:cNvSpPr>
            <a:spLocks noGrp="1" noRot="1" noChangeAspect="1" noTextEdit="1"/>
          </p:cNvSpPr>
          <p:nvPr>
            <p:ph type="sldImg"/>
          </p:nvPr>
        </p:nvSpPr>
        <p:spPr>
          <a:ln/>
        </p:spPr>
      </p:sp>
      <p:sp>
        <p:nvSpPr>
          <p:cNvPr id="60420" name="Notes Placeholder 2">
            <a:extLst>
              <a:ext uri="{FF2B5EF4-FFF2-40B4-BE49-F238E27FC236}">
                <a16:creationId xmlns:a16="http://schemas.microsoft.com/office/drawing/2014/main" id="{A88A4B7F-F555-96A1-7A13-2F00261983B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Arbitrary: determined by chance Poisson: continous time process Type of probability distribution typically used in studies concerned with the count or number of occurrences of events.</a:t>
            </a:r>
          </a:p>
          <a:p>
            <a:pPr eaLnBrk="1" hangingPunct="1">
              <a:spcBef>
                <a:spcPct val="0"/>
              </a:spcBef>
            </a:pPr>
            <a:endParaRPr lang="en-US" altLang="en-US">
              <a:latin typeface="Arial" panose="020B0604020202020204" pitchFamily="34" charset="0"/>
            </a:endParaRPr>
          </a:p>
        </p:txBody>
      </p:sp>
      <p:sp>
        <p:nvSpPr>
          <p:cNvPr id="60421" name="Slide Number Placeholder 3">
            <a:extLst>
              <a:ext uri="{FF2B5EF4-FFF2-40B4-BE49-F238E27FC236}">
                <a16:creationId xmlns:a16="http://schemas.microsoft.com/office/drawing/2014/main" id="{5D513F0D-8B5F-14A5-C320-FBFBBA29AE8A}"/>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A6401019-C1F8-4A63-87D9-4B4B6260EFC4}" type="slidenum">
              <a:rPr lang="en-US" altLang="en-US" sz="1200">
                <a:latin typeface="Calibri" panose="020F0502020204030204" pitchFamily="34" charset="0"/>
              </a:rPr>
              <a:pPr algn="r" eaLnBrk="1" hangingPunct="1"/>
              <a:t>29</a:t>
            </a:fld>
            <a:endParaRPr lang="en-US" altLang="en-US" sz="1200">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3A8696E3-7B47-8D0D-27CE-79374E302C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D460A9C-B0AE-4216-A3E2-04E531F90B4A}" type="slidenum">
              <a:rPr lang="en-US" altLang="en-US"/>
              <a:pPr eaLnBrk="1" hangingPunct="1"/>
              <a:t>30</a:t>
            </a:fld>
            <a:endParaRPr lang="en-US" altLang="en-US"/>
          </a:p>
        </p:txBody>
      </p:sp>
      <p:sp>
        <p:nvSpPr>
          <p:cNvPr id="61443" name="Slide Image Placeholder 1">
            <a:extLst>
              <a:ext uri="{FF2B5EF4-FFF2-40B4-BE49-F238E27FC236}">
                <a16:creationId xmlns:a16="http://schemas.microsoft.com/office/drawing/2014/main" id="{C78B3B5D-3E26-06B9-DACC-CCC95B98D35D}"/>
              </a:ext>
            </a:extLst>
          </p:cNvPr>
          <p:cNvSpPr>
            <a:spLocks noGrp="1" noRot="1" noChangeAspect="1" noTextEdit="1"/>
          </p:cNvSpPr>
          <p:nvPr>
            <p:ph type="sldImg"/>
          </p:nvPr>
        </p:nvSpPr>
        <p:spPr>
          <a:ln/>
        </p:spPr>
      </p:sp>
      <p:sp>
        <p:nvSpPr>
          <p:cNvPr id="61444" name="Notes Placeholder 2">
            <a:extLst>
              <a:ext uri="{FF2B5EF4-FFF2-40B4-BE49-F238E27FC236}">
                <a16:creationId xmlns:a16="http://schemas.microsoft.com/office/drawing/2014/main" id="{2D699375-49AC-B834-0775-EF85BBCDD33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P: Healthcare, traffic, retail stores, banks etc N: assumptions of theory not always true in the real world</a:t>
            </a:r>
          </a:p>
        </p:txBody>
      </p:sp>
      <p:sp>
        <p:nvSpPr>
          <p:cNvPr id="61445" name="Slide Number Placeholder 3">
            <a:extLst>
              <a:ext uri="{FF2B5EF4-FFF2-40B4-BE49-F238E27FC236}">
                <a16:creationId xmlns:a16="http://schemas.microsoft.com/office/drawing/2014/main" id="{F14DB3C2-3607-0FCC-C60B-5A7A6086B6CA}"/>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5501C75F-D149-45F2-8459-A46EBF61E1F4}" type="slidenum">
              <a:rPr lang="en-US" altLang="en-US" sz="1200">
                <a:latin typeface="Calibri" panose="020F0502020204030204" pitchFamily="34" charset="0"/>
              </a:rPr>
              <a:pPr algn="r" eaLnBrk="1" hangingPunct="1"/>
              <a:t>30</a:t>
            </a:fld>
            <a:endParaRPr lang="en-US" altLang="en-US" sz="120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grpSp>
          <p:nvGrpSpPr>
            <p:cNvPr id="5" name="Group 3"/>
            <p:cNvGrpSpPr>
              <a:grpSpLocks/>
            </p:cNvGrpSpPr>
            <p:nvPr/>
          </p:nvGrpSpPr>
          <p:grpSpPr bwMode="auto">
            <a:xfrm>
              <a:off x="0" y="0"/>
              <a:ext cx="5760" cy="4320"/>
              <a:chOff x="0" y="0"/>
              <a:chExt cx="5760" cy="4320"/>
            </a:xfrm>
          </p:grpSpPr>
          <p:sp>
            <p:nvSpPr>
              <p:cNvPr id="15" name="Rectangle 4"/>
              <p:cNvSpPr>
                <a:spLocks noChangeArrowheads="1"/>
              </p:cNvSpPr>
              <p:nvPr/>
            </p:nvSpPr>
            <p:spPr bwMode="ltGray">
              <a:xfrm>
                <a:off x="2112" y="0"/>
                <a:ext cx="3648" cy="96"/>
              </a:xfrm>
              <a:prstGeom prst="rect">
                <a:avLst/>
              </a:prstGeom>
              <a:solidFill>
                <a:schemeClr val="folHlink"/>
              </a:solidFill>
              <a:ln w="9525">
                <a:noFill/>
                <a:miter lim="800000"/>
                <a:headEnd/>
                <a:tailEnd/>
              </a:ln>
              <a:effectLst/>
            </p:spPr>
            <p:txBody>
              <a:bodyPr wrap="none" anchor="ctr"/>
              <a:lstStyle/>
              <a:p>
                <a:pPr>
                  <a:defRPr/>
                </a:pPr>
                <a:endParaRPr lang="en-US"/>
              </a:p>
            </p:txBody>
          </p:sp>
          <p:grpSp>
            <p:nvGrpSpPr>
              <p:cNvPr id="16" name="Group 5"/>
              <p:cNvGrpSpPr>
                <a:grpSpLocks/>
              </p:cNvGrpSpPr>
              <p:nvPr userDrawn="1"/>
            </p:nvGrpSpPr>
            <p:grpSpPr bwMode="auto">
              <a:xfrm>
                <a:off x="0" y="0"/>
                <a:ext cx="5760" cy="4320"/>
                <a:chOff x="0" y="0"/>
                <a:chExt cx="5760" cy="4320"/>
              </a:xfrm>
            </p:grpSpPr>
            <p:sp>
              <p:nvSpPr>
                <p:cNvPr id="18"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9"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0"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1"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2"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3"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4"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5"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6"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7"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8"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9"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2"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3"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4"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5"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6"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7"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8"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9"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grpSp>
          <p:sp>
            <p:nvSpPr>
              <p:cNvPr id="17" name="Line 57"/>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a:p>
            </p:txBody>
          </p:sp>
        </p:grpSp>
        <p:grpSp>
          <p:nvGrpSpPr>
            <p:cNvPr id="6" name="Group 58"/>
            <p:cNvGrpSpPr>
              <a:grpSpLocks/>
            </p:cNvGrpSpPr>
            <p:nvPr userDrawn="1"/>
          </p:nvGrpSpPr>
          <p:grpSpPr bwMode="auto">
            <a:xfrm>
              <a:off x="3" y="559"/>
              <a:ext cx="4192" cy="1796"/>
              <a:chOff x="3" y="559"/>
              <a:chExt cx="4192" cy="1796"/>
            </a:xfrm>
          </p:grpSpPr>
          <p:sp>
            <p:nvSpPr>
              <p:cNvPr id="11" name="Line 59"/>
              <p:cNvSpPr>
                <a:spLocks noChangeShapeType="1"/>
              </p:cNvSpPr>
              <p:nvPr/>
            </p:nvSpPr>
            <p:spPr bwMode="ltGray">
              <a:xfrm>
                <a:off x="506" y="559"/>
                <a:ext cx="0" cy="1796"/>
              </a:xfrm>
              <a:prstGeom prst="line">
                <a:avLst/>
              </a:prstGeom>
              <a:noFill/>
              <a:ln w="9525">
                <a:solidFill>
                  <a:schemeClr val="hlink"/>
                </a:solidFill>
                <a:round/>
                <a:headEnd/>
                <a:tailEnd/>
              </a:ln>
              <a:effectLst/>
            </p:spPr>
            <p:txBody>
              <a:bodyPr wrap="none" anchor="ctr"/>
              <a:lstStyle/>
              <a:p>
                <a:pPr>
                  <a:defRPr/>
                </a:pPr>
                <a:endParaRPr lang="en-US"/>
              </a:p>
            </p:txBody>
          </p:sp>
          <p:sp>
            <p:nvSpPr>
              <p:cNvPr id="12"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p:spPr>
            <p:txBody>
              <a:bodyPr wrap="none" anchor="ctr"/>
              <a:lstStyle/>
              <a:p>
                <a:pPr>
                  <a:defRPr/>
                </a:pPr>
                <a:endParaRPr lang="en-US"/>
              </a:p>
            </p:txBody>
          </p:sp>
          <p:sp>
            <p:nvSpPr>
              <p:cNvPr id="13"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p:spPr>
            <p:txBody>
              <a:bodyPr wrap="none" anchor="ctr"/>
              <a:lstStyle/>
              <a:p>
                <a:pPr>
                  <a:defRPr/>
                </a:pPr>
                <a:endParaRPr lang="en-US"/>
              </a:p>
            </p:txBody>
          </p:sp>
          <p:sp>
            <p:nvSpPr>
              <p:cNvPr id="14" name="Arc 62"/>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p>
            </p:txBody>
          </p:sp>
        </p:grpSp>
        <p:grpSp>
          <p:nvGrpSpPr>
            <p:cNvPr id="7" name="Group 63"/>
            <p:cNvGrpSpPr>
              <a:grpSpLocks/>
            </p:cNvGrpSpPr>
            <p:nvPr userDrawn="1"/>
          </p:nvGrpSpPr>
          <p:grpSpPr bwMode="auto">
            <a:xfrm>
              <a:off x="1480" y="1952"/>
              <a:ext cx="3808" cy="1812"/>
              <a:chOff x="1480" y="1952"/>
              <a:chExt cx="3808" cy="1812"/>
            </a:xfrm>
          </p:grpSpPr>
          <p:sp>
            <p:nvSpPr>
              <p:cNvPr id="8"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p:spPr>
            <p:txBody>
              <a:bodyPr wrap="none" anchor="ctr"/>
              <a:lstStyle/>
              <a:p>
                <a:pPr>
                  <a:defRPr/>
                </a:pPr>
                <a:endParaRPr lang="en-US"/>
              </a:p>
            </p:txBody>
          </p:sp>
          <p:sp>
            <p:nvSpPr>
              <p:cNvPr id="9"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p:spPr>
            <p:txBody>
              <a:bodyPr wrap="none" anchor="ctr"/>
              <a:lstStyle/>
              <a:p>
                <a:pPr>
                  <a:defRPr/>
                </a:pPr>
                <a:endParaRPr lang="en-US"/>
              </a:p>
            </p:txBody>
          </p:sp>
          <p:sp>
            <p:nvSpPr>
              <p:cNvPr id="10" name="Arc 66"/>
              <p:cNvSpPr>
                <a:spLocks/>
              </p:cNvSpPr>
              <p:nvPr/>
            </p:nvSpPr>
            <p:spPr bwMode="ltGray">
              <a:xfrm rot="5400000">
                <a:off x="5097" y="3347"/>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p>
            </p:txBody>
          </p:sp>
        </p:grpSp>
      </p:grpSp>
      <p:sp>
        <p:nvSpPr>
          <p:cNvPr id="4163" name="Rectangle 67"/>
          <p:cNvSpPr>
            <a:spLocks noGrp="1" noChangeArrowheads="1"/>
          </p:cNvSpPr>
          <p:nvPr>
            <p:ph type="ctrTitle"/>
          </p:nvPr>
        </p:nvSpPr>
        <p:spPr>
          <a:xfrm>
            <a:off x="990600" y="1752600"/>
            <a:ext cx="7772400" cy="1143000"/>
          </a:xfrm>
        </p:spPr>
        <p:txBody>
          <a:bodyPr/>
          <a:lstStyle>
            <a:lvl1pPr>
              <a:defRPr/>
            </a:lvl1pPr>
          </a:lstStyle>
          <a:p>
            <a:r>
              <a:rPr lang="en-US"/>
              <a:t>Click to edit Master title style</a:t>
            </a:r>
          </a:p>
        </p:txBody>
      </p:sp>
      <p:sp>
        <p:nvSpPr>
          <p:cNvPr id="4164"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r>
              <a:rPr lang="en-US"/>
              <a:t>Click to edit Master subtitle style</a:t>
            </a:r>
          </a:p>
        </p:txBody>
      </p:sp>
      <p:sp>
        <p:nvSpPr>
          <p:cNvPr id="69" name="Rectangle 69"/>
          <p:cNvSpPr>
            <a:spLocks noGrp="1" noChangeArrowheads="1"/>
          </p:cNvSpPr>
          <p:nvPr>
            <p:ph type="dt" sz="quarter" idx="10"/>
          </p:nvPr>
        </p:nvSpPr>
        <p:spPr/>
        <p:txBody>
          <a:bodyPr/>
          <a:lstStyle>
            <a:lvl1pPr>
              <a:defRPr/>
            </a:lvl1pPr>
          </a:lstStyle>
          <a:p>
            <a:pPr>
              <a:defRPr/>
            </a:pPr>
            <a:fld id="{69991512-2EAA-40FB-9D92-4C686D436F10}" type="datetime5">
              <a:rPr lang="en-US" smtClean="0"/>
              <a:t>10-Jul-23</a:t>
            </a:fld>
            <a:endParaRPr lang="en-US"/>
          </a:p>
        </p:txBody>
      </p:sp>
      <p:sp>
        <p:nvSpPr>
          <p:cNvPr id="70" name="Rectangle 70"/>
          <p:cNvSpPr>
            <a:spLocks noGrp="1" noChangeArrowheads="1"/>
          </p:cNvSpPr>
          <p:nvPr>
            <p:ph type="ftr" sz="quarter" idx="11"/>
          </p:nvPr>
        </p:nvSpPr>
        <p:spPr/>
        <p:txBody>
          <a:bodyPr/>
          <a:lstStyle>
            <a:lvl1pPr>
              <a:defRPr/>
            </a:lvl1pPr>
          </a:lstStyle>
          <a:p>
            <a:pPr>
              <a:defRPr/>
            </a:pPr>
            <a:r>
              <a:rPr lang="en-US"/>
              <a:t>T. Mayooran</a:t>
            </a:r>
          </a:p>
        </p:txBody>
      </p:sp>
      <p:sp>
        <p:nvSpPr>
          <p:cNvPr id="71" name="Rectangle 71"/>
          <p:cNvSpPr>
            <a:spLocks noGrp="1" noChangeArrowheads="1"/>
          </p:cNvSpPr>
          <p:nvPr>
            <p:ph type="sldNum" sz="quarter" idx="12"/>
          </p:nvPr>
        </p:nvSpPr>
        <p:spPr/>
        <p:txBody>
          <a:bodyPr/>
          <a:lstStyle>
            <a:lvl1pPr>
              <a:defRPr/>
            </a:lvl1pPr>
          </a:lstStyle>
          <a:p>
            <a:fld id="{CA63EC99-652E-423E-9994-FF69F02CC9FF}" type="slidenum">
              <a:rPr lang="en-US" altLang="en-US"/>
              <a:pPr/>
              <a:t>‹#›</a:t>
            </a:fld>
            <a:endParaRPr lang="en-US" altLang="en-US"/>
          </a:p>
        </p:txBody>
      </p:sp>
    </p:spTree>
    <p:extLst>
      <p:ext uri="{BB962C8B-B14F-4D97-AF65-F5344CB8AC3E}">
        <p14:creationId xmlns:p14="http://schemas.microsoft.com/office/powerpoint/2010/main" val="739456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5"/>
          <p:cNvSpPr>
            <a:spLocks noGrp="1" noChangeArrowheads="1"/>
          </p:cNvSpPr>
          <p:nvPr>
            <p:ph type="dt" sz="half" idx="10"/>
          </p:nvPr>
        </p:nvSpPr>
        <p:spPr>
          <a:ln/>
        </p:spPr>
        <p:txBody>
          <a:bodyPr/>
          <a:lstStyle>
            <a:lvl1pPr>
              <a:defRPr/>
            </a:lvl1pPr>
          </a:lstStyle>
          <a:p>
            <a:pPr>
              <a:defRPr/>
            </a:pPr>
            <a:fld id="{C0752FB5-A4B8-48DF-B4F7-436F366554EC}" type="datetime5">
              <a:rPr lang="en-US" smtClean="0"/>
              <a:t>10-Jul-23</a:t>
            </a:fld>
            <a:endParaRPr lang="en-US"/>
          </a:p>
        </p:txBody>
      </p:sp>
      <p:sp>
        <p:nvSpPr>
          <p:cNvPr id="5"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6" name="Rectangle 67"/>
          <p:cNvSpPr>
            <a:spLocks noGrp="1" noChangeArrowheads="1"/>
          </p:cNvSpPr>
          <p:nvPr>
            <p:ph type="sldNum" sz="quarter" idx="12"/>
          </p:nvPr>
        </p:nvSpPr>
        <p:spPr>
          <a:ln/>
        </p:spPr>
        <p:txBody>
          <a:bodyPr/>
          <a:lstStyle>
            <a:lvl1pPr>
              <a:defRPr/>
            </a:lvl1pPr>
          </a:lstStyle>
          <a:p>
            <a:fld id="{B81C6A37-11FC-49D4-870F-EFFC10521369}" type="slidenum">
              <a:rPr lang="en-US" altLang="en-US"/>
              <a:pPr/>
              <a:t>‹#›</a:t>
            </a:fld>
            <a:endParaRPr lang="en-US" altLang="en-US"/>
          </a:p>
        </p:txBody>
      </p:sp>
    </p:spTree>
    <p:extLst>
      <p:ext uri="{BB962C8B-B14F-4D97-AF65-F5344CB8AC3E}">
        <p14:creationId xmlns:p14="http://schemas.microsoft.com/office/powerpoint/2010/main" val="3494115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304800"/>
            <a:ext cx="20002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0"/>
            <a:ext cx="58483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5"/>
          <p:cNvSpPr>
            <a:spLocks noGrp="1" noChangeArrowheads="1"/>
          </p:cNvSpPr>
          <p:nvPr>
            <p:ph type="dt" sz="half" idx="10"/>
          </p:nvPr>
        </p:nvSpPr>
        <p:spPr>
          <a:ln/>
        </p:spPr>
        <p:txBody>
          <a:bodyPr/>
          <a:lstStyle>
            <a:lvl1pPr>
              <a:defRPr/>
            </a:lvl1pPr>
          </a:lstStyle>
          <a:p>
            <a:pPr>
              <a:defRPr/>
            </a:pPr>
            <a:fld id="{6E083CBD-AD16-4045-AEE6-4A0DBD966C16}" type="datetime5">
              <a:rPr lang="en-US" smtClean="0"/>
              <a:t>10-Jul-23</a:t>
            </a:fld>
            <a:endParaRPr lang="en-US"/>
          </a:p>
        </p:txBody>
      </p:sp>
      <p:sp>
        <p:nvSpPr>
          <p:cNvPr id="5"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6" name="Rectangle 67"/>
          <p:cNvSpPr>
            <a:spLocks noGrp="1" noChangeArrowheads="1"/>
          </p:cNvSpPr>
          <p:nvPr>
            <p:ph type="sldNum" sz="quarter" idx="12"/>
          </p:nvPr>
        </p:nvSpPr>
        <p:spPr>
          <a:ln/>
        </p:spPr>
        <p:txBody>
          <a:bodyPr/>
          <a:lstStyle>
            <a:lvl1pPr>
              <a:defRPr/>
            </a:lvl1pPr>
          </a:lstStyle>
          <a:p>
            <a:fld id="{C33C555A-3071-4598-846E-5841E8C568DB}" type="slidenum">
              <a:rPr lang="en-US" altLang="en-US"/>
              <a:pPr/>
              <a:t>‹#›</a:t>
            </a:fld>
            <a:endParaRPr lang="en-US" altLang="en-US"/>
          </a:p>
        </p:txBody>
      </p:sp>
    </p:spTree>
    <p:extLst>
      <p:ext uri="{BB962C8B-B14F-4D97-AF65-F5344CB8AC3E}">
        <p14:creationId xmlns:p14="http://schemas.microsoft.com/office/powerpoint/2010/main" val="2033336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5"/>
          <p:cNvSpPr>
            <a:spLocks noGrp="1" noChangeArrowheads="1"/>
          </p:cNvSpPr>
          <p:nvPr>
            <p:ph type="dt" sz="half" idx="10"/>
          </p:nvPr>
        </p:nvSpPr>
        <p:spPr>
          <a:ln/>
        </p:spPr>
        <p:txBody>
          <a:bodyPr/>
          <a:lstStyle>
            <a:lvl1pPr>
              <a:defRPr/>
            </a:lvl1pPr>
          </a:lstStyle>
          <a:p>
            <a:pPr>
              <a:defRPr/>
            </a:pPr>
            <a:fld id="{363452A1-DB0F-4944-9C4D-7E1C296F1388}" type="datetime5">
              <a:rPr lang="en-US" smtClean="0"/>
              <a:t>10-Jul-23</a:t>
            </a:fld>
            <a:endParaRPr lang="en-US"/>
          </a:p>
        </p:txBody>
      </p:sp>
      <p:sp>
        <p:nvSpPr>
          <p:cNvPr id="5"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6" name="Rectangle 67"/>
          <p:cNvSpPr>
            <a:spLocks noGrp="1" noChangeArrowheads="1"/>
          </p:cNvSpPr>
          <p:nvPr>
            <p:ph type="sldNum" sz="quarter" idx="12"/>
          </p:nvPr>
        </p:nvSpPr>
        <p:spPr>
          <a:ln/>
        </p:spPr>
        <p:txBody>
          <a:bodyPr/>
          <a:lstStyle>
            <a:lvl1pPr>
              <a:defRPr/>
            </a:lvl1pPr>
          </a:lstStyle>
          <a:p>
            <a:fld id="{906F6DFE-AA00-4BFD-9D61-CA29BB78DE22}" type="slidenum">
              <a:rPr lang="en-US" altLang="en-US"/>
              <a:pPr/>
              <a:t>‹#›</a:t>
            </a:fld>
            <a:endParaRPr lang="en-US" altLang="en-US"/>
          </a:p>
        </p:txBody>
      </p:sp>
    </p:spTree>
    <p:extLst>
      <p:ext uri="{BB962C8B-B14F-4D97-AF65-F5344CB8AC3E}">
        <p14:creationId xmlns:p14="http://schemas.microsoft.com/office/powerpoint/2010/main" val="2650089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5"/>
          <p:cNvSpPr>
            <a:spLocks noGrp="1" noChangeArrowheads="1"/>
          </p:cNvSpPr>
          <p:nvPr>
            <p:ph type="dt" sz="half" idx="10"/>
          </p:nvPr>
        </p:nvSpPr>
        <p:spPr>
          <a:ln/>
        </p:spPr>
        <p:txBody>
          <a:bodyPr/>
          <a:lstStyle>
            <a:lvl1pPr>
              <a:defRPr/>
            </a:lvl1pPr>
          </a:lstStyle>
          <a:p>
            <a:pPr>
              <a:defRPr/>
            </a:pPr>
            <a:fld id="{2B44576A-8D07-45D3-BC7A-6542B45A4E6D}" type="datetime5">
              <a:rPr lang="en-US" smtClean="0"/>
              <a:t>10-Jul-23</a:t>
            </a:fld>
            <a:endParaRPr lang="en-US"/>
          </a:p>
        </p:txBody>
      </p:sp>
      <p:sp>
        <p:nvSpPr>
          <p:cNvPr id="5"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6" name="Rectangle 67"/>
          <p:cNvSpPr>
            <a:spLocks noGrp="1" noChangeArrowheads="1"/>
          </p:cNvSpPr>
          <p:nvPr>
            <p:ph type="sldNum" sz="quarter" idx="12"/>
          </p:nvPr>
        </p:nvSpPr>
        <p:spPr>
          <a:ln/>
        </p:spPr>
        <p:txBody>
          <a:bodyPr/>
          <a:lstStyle>
            <a:lvl1pPr>
              <a:defRPr/>
            </a:lvl1pPr>
          </a:lstStyle>
          <a:p>
            <a:fld id="{28915E2E-821C-4579-8AE0-E553BEBE6D9D}" type="slidenum">
              <a:rPr lang="en-US" altLang="en-US"/>
              <a:pPr/>
              <a:t>‹#›</a:t>
            </a:fld>
            <a:endParaRPr lang="en-US" altLang="en-US"/>
          </a:p>
        </p:txBody>
      </p:sp>
    </p:spTree>
    <p:extLst>
      <p:ext uri="{BB962C8B-B14F-4D97-AF65-F5344CB8AC3E}">
        <p14:creationId xmlns:p14="http://schemas.microsoft.com/office/powerpoint/2010/main" val="737637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5"/>
          <p:cNvSpPr>
            <a:spLocks noGrp="1" noChangeArrowheads="1"/>
          </p:cNvSpPr>
          <p:nvPr>
            <p:ph type="dt" sz="half" idx="10"/>
          </p:nvPr>
        </p:nvSpPr>
        <p:spPr>
          <a:ln/>
        </p:spPr>
        <p:txBody>
          <a:bodyPr/>
          <a:lstStyle>
            <a:lvl1pPr>
              <a:defRPr/>
            </a:lvl1pPr>
          </a:lstStyle>
          <a:p>
            <a:pPr>
              <a:defRPr/>
            </a:pPr>
            <a:fld id="{8EA48888-CD44-4E74-9885-6A0524A5C0AF}" type="datetime5">
              <a:rPr lang="en-US" smtClean="0"/>
              <a:t>10-Jul-23</a:t>
            </a:fld>
            <a:endParaRPr lang="en-US"/>
          </a:p>
        </p:txBody>
      </p:sp>
      <p:sp>
        <p:nvSpPr>
          <p:cNvPr id="6"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7" name="Rectangle 67"/>
          <p:cNvSpPr>
            <a:spLocks noGrp="1" noChangeArrowheads="1"/>
          </p:cNvSpPr>
          <p:nvPr>
            <p:ph type="sldNum" sz="quarter" idx="12"/>
          </p:nvPr>
        </p:nvSpPr>
        <p:spPr>
          <a:ln/>
        </p:spPr>
        <p:txBody>
          <a:bodyPr/>
          <a:lstStyle>
            <a:lvl1pPr>
              <a:defRPr/>
            </a:lvl1pPr>
          </a:lstStyle>
          <a:p>
            <a:fld id="{4C915C84-E981-4772-88FA-32C12CB1B3F9}" type="slidenum">
              <a:rPr lang="en-US" altLang="en-US"/>
              <a:pPr/>
              <a:t>‹#›</a:t>
            </a:fld>
            <a:endParaRPr lang="en-US" altLang="en-US"/>
          </a:p>
        </p:txBody>
      </p:sp>
    </p:spTree>
    <p:extLst>
      <p:ext uri="{BB962C8B-B14F-4D97-AF65-F5344CB8AC3E}">
        <p14:creationId xmlns:p14="http://schemas.microsoft.com/office/powerpoint/2010/main" val="1174258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5"/>
          <p:cNvSpPr>
            <a:spLocks noGrp="1" noChangeArrowheads="1"/>
          </p:cNvSpPr>
          <p:nvPr>
            <p:ph type="dt" sz="half" idx="10"/>
          </p:nvPr>
        </p:nvSpPr>
        <p:spPr>
          <a:ln/>
        </p:spPr>
        <p:txBody>
          <a:bodyPr/>
          <a:lstStyle>
            <a:lvl1pPr>
              <a:defRPr/>
            </a:lvl1pPr>
          </a:lstStyle>
          <a:p>
            <a:pPr>
              <a:defRPr/>
            </a:pPr>
            <a:fld id="{9AC504FA-A3E8-4C9A-B906-1E7F32863D47}" type="datetime5">
              <a:rPr lang="en-US" smtClean="0"/>
              <a:t>10-Jul-23</a:t>
            </a:fld>
            <a:endParaRPr lang="en-US"/>
          </a:p>
        </p:txBody>
      </p:sp>
      <p:sp>
        <p:nvSpPr>
          <p:cNvPr id="8"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9" name="Rectangle 67"/>
          <p:cNvSpPr>
            <a:spLocks noGrp="1" noChangeArrowheads="1"/>
          </p:cNvSpPr>
          <p:nvPr>
            <p:ph type="sldNum" sz="quarter" idx="12"/>
          </p:nvPr>
        </p:nvSpPr>
        <p:spPr>
          <a:ln/>
        </p:spPr>
        <p:txBody>
          <a:bodyPr/>
          <a:lstStyle>
            <a:lvl1pPr>
              <a:defRPr/>
            </a:lvl1pPr>
          </a:lstStyle>
          <a:p>
            <a:fld id="{3BF9180D-8241-483A-9321-2791A1E5BC44}" type="slidenum">
              <a:rPr lang="en-US" altLang="en-US"/>
              <a:pPr/>
              <a:t>‹#›</a:t>
            </a:fld>
            <a:endParaRPr lang="en-US" altLang="en-US"/>
          </a:p>
        </p:txBody>
      </p:sp>
    </p:spTree>
    <p:extLst>
      <p:ext uri="{BB962C8B-B14F-4D97-AF65-F5344CB8AC3E}">
        <p14:creationId xmlns:p14="http://schemas.microsoft.com/office/powerpoint/2010/main" val="684882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5"/>
          <p:cNvSpPr>
            <a:spLocks noGrp="1" noChangeArrowheads="1"/>
          </p:cNvSpPr>
          <p:nvPr>
            <p:ph type="dt" sz="half" idx="10"/>
          </p:nvPr>
        </p:nvSpPr>
        <p:spPr>
          <a:ln/>
        </p:spPr>
        <p:txBody>
          <a:bodyPr/>
          <a:lstStyle>
            <a:lvl1pPr>
              <a:defRPr/>
            </a:lvl1pPr>
          </a:lstStyle>
          <a:p>
            <a:pPr>
              <a:defRPr/>
            </a:pPr>
            <a:fld id="{4C5DC9E1-5709-4121-A19A-9EC9727F9885}" type="datetime5">
              <a:rPr lang="en-US" smtClean="0"/>
              <a:t>10-Jul-23</a:t>
            </a:fld>
            <a:endParaRPr lang="en-US"/>
          </a:p>
        </p:txBody>
      </p:sp>
      <p:sp>
        <p:nvSpPr>
          <p:cNvPr id="4"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5" name="Rectangle 67"/>
          <p:cNvSpPr>
            <a:spLocks noGrp="1" noChangeArrowheads="1"/>
          </p:cNvSpPr>
          <p:nvPr>
            <p:ph type="sldNum" sz="quarter" idx="12"/>
          </p:nvPr>
        </p:nvSpPr>
        <p:spPr>
          <a:ln/>
        </p:spPr>
        <p:txBody>
          <a:bodyPr/>
          <a:lstStyle>
            <a:lvl1pPr>
              <a:defRPr/>
            </a:lvl1pPr>
          </a:lstStyle>
          <a:p>
            <a:fld id="{CF032AB6-D187-4901-BF06-D8E6A249A485}" type="slidenum">
              <a:rPr lang="en-US" altLang="en-US"/>
              <a:pPr/>
              <a:t>‹#›</a:t>
            </a:fld>
            <a:endParaRPr lang="en-US" altLang="en-US"/>
          </a:p>
        </p:txBody>
      </p:sp>
    </p:spTree>
    <p:extLst>
      <p:ext uri="{BB962C8B-B14F-4D97-AF65-F5344CB8AC3E}">
        <p14:creationId xmlns:p14="http://schemas.microsoft.com/office/powerpoint/2010/main" val="3444564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a:ln/>
        </p:spPr>
        <p:txBody>
          <a:bodyPr/>
          <a:lstStyle>
            <a:lvl1pPr>
              <a:defRPr/>
            </a:lvl1pPr>
          </a:lstStyle>
          <a:p>
            <a:pPr>
              <a:defRPr/>
            </a:pPr>
            <a:fld id="{BA7BE59B-A698-4782-87CC-3C028DA3150B}" type="datetime5">
              <a:rPr lang="en-US" smtClean="0"/>
              <a:t>10-Jul-23</a:t>
            </a:fld>
            <a:endParaRPr lang="en-US"/>
          </a:p>
        </p:txBody>
      </p:sp>
      <p:sp>
        <p:nvSpPr>
          <p:cNvPr id="3"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4" name="Rectangle 67"/>
          <p:cNvSpPr>
            <a:spLocks noGrp="1" noChangeArrowheads="1"/>
          </p:cNvSpPr>
          <p:nvPr>
            <p:ph type="sldNum" sz="quarter" idx="12"/>
          </p:nvPr>
        </p:nvSpPr>
        <p:spPr>
          <a:ln/>
        </p:spPr>
        <p:txBody>
          <a:bodyPr/>
          <a:lstStyle>
            <a:lvl1pPr>
              <a:defRPr/>
            </a:lvl1pPr>
          </a:lstStyle>
          <a:p>
            <a:fld id="{CE044D25-0416-42B9-9B68-64245915A2EA}" type="slidenum">
              <a:rPr lang="en-US" altLang="en-US"/>
              <a:pPr/>
              <a:t>‹#›</a:t>
            </a:fld>
            <a:endParaRPr lang="en-US" altLang="en-US"/>
          </a:p>
        </p:txBody>
      </p:sp>
    </p:spTree>
    <p:extLst>
      <p:ext uri="{BB962C8B-B14F-4D97-AF65-F5344CB8AC3E}">
        <p14:creationId xmlns:p14="http://schemas.microsoft.com/office/powerpoint/2010/main" val="1264735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5"/>
          <p:cNvSpPr>
            <a:spLocks noGrp="1" noChangeArrowheads="1"/>
          </p:cNvSpPr>
          <p:nvPr>
            <p:ph type="dt" sz="half" idx="10"/>
          </p:nvPr>
        </p:nvSpPr>
        <p:spPr>
          <a:ln/>
        </p:spPr>
        <p:txBody>
          <a:bodyPr/>
          <a:lstStyle>
            <a:lvl1pPr>
              <a:defRPr/>
            </a:lvl1pPr>
          </a:lstStyle>
          <a:p>
            <a:pPr>
              <a:defRPr/>
            </a:pPr>
            <a:fld id="{EA500408-4196-4B37-B7B4-56C1E1D3601C}" type="datetime5">
              <a:rPr lang="en-US" smtClean="0"/>
              <a:t>10-Jul-23</a:t>
            </a:fld>
            <a:endParaRPr lang="en-US"/>
          </a:p>
        </p:txBody>
      </p:sp>
      <p:sp>
        <p:nvSpPr>
          <p:cNvPr id="6"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7" name="Rectangle 67"/>
          <p:cNvSpPr>
            <a:spLocks noGrp="1" noChangeArrowheads="1"/>
          </p:cNvSpPr>
          <p:nvPr>
            <p:ph type="sldNum" sz="quarter" idx="12"/>
          </p:nvPr>
        </p:nvSpPr>
        <p:spPr>
          <a:ln/>
        </p:spPr>
        <p:txBody>
          <a:bodyPr/>
          <a:lstStyle>
            <a:lvl1pPr>
              <a:defRPr/>
            </a:lvl1pPr>
          </a:lstStyle>
          <a:p>
            <a:fld id="{8B600604-C3E4-4810-A29C-BC6EC5F413A9}" type="slidenum">
              <a:rPr lang="en-US" altLang="en-US"/>
              <a:pPr/>
              <a:t>‹#›</a:t>
            </a:fld>
            <a:endParaRPr lang="en-US" altLang="en-US"/>
          </a:p>
        </p:txBody>
      </p:sp>
    </p:spTree>
    <p:extLst>
      <p:ext uri="{BB962C8B-B14F-4D97-AF65-F5344CB8AC3E}">
        <p14:creationId xmlns:p14="http://schemas.microsoft.com/office/powerpoint/2010/main" val="2420061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5"/>
          <p:cNvSpPr>
            <a:spLocks noGrp="1" noChangeArrowheads="1"/>
          </p:cNvSpPr>
          <p:nvPr>
            <p:ph type="dt" sz="half" idx="10"/>
          </p:nvPr>
        </p:nvSpPr>
        <p:spPr>
          <a:ln/>
        </p:spPr>
        <p:txBody>
          <a:bodyPr/>
          <a:lstStyle>
            <a:lvl1pPr>
              <a:defRPr/>
            </a:lvl1pPr>
          </a:lstStyle>
          <a:p>
            <a:pPr>
              <a:defRPr/>
            </a:pPr>
            <a:fld id="{69F58A5A-4E95-4F99-906B-FD7767738137}" type="datetime5">
              <a:rPr lang="en-US" smtClean="0"/>
              <a:t>10-Jul-23</a:t>
            </a:fld>
            <a:endParaRPr lang="en-US"/>
          </a:p>
        </p:txBody>
      </p:sp>
      <p:sp>
        <p:nvSpPr>
          <p:cNvPr id="6"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7" name="Rectangle 67"/>
          <p:cNvSpPr>
            <a:spLocks noGrp="1" noChangeArrowheads="1"/>
          </p:cNvSpPr>
          <p:nvPr>
            <p:ph type="sldNum" sz="quarter" idx="12"/>
          </p:nvPr>
        </p:nvSpPr>
        <p:spPr>
          <a:ln/>
        </p:spPr>
        <p:txBody>
          <a:bodyPr/>
          <a:lstStyle>
            <a:lvl1pPr>
              <a:defRPr/>
            </a:lvl1pPr>
          </a:lstStyle>
          <a:p>
            <a:fld id="{896D834D-1C07-4079-953C-BF75EB7ADA62}" type="slidenum">
              <a:rPr lang="en-US" altLang="en-US"/>
              <a:pPr/>
              <a:t>‹#›</a:t>
            </a:fld>
            <a:endParaRPr lang="en-US" altLang="en-US"/>
          </a:p>
        </p:txBody>
      </p:sp>
    </p:spTree>
    <p:extLst>
      <p:ext uri="{BB962C8B-B14F-4D97-AF65-F5344CB8AC3E}">
        <p14:creationId xmlns:p14="http://schemas.microsoft.com/office/powerpoint/2010/main" val="1521375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98" name="Group 2"/>
          <p:cNvGrpSpPr>
            <a:grpSpLocks/>
          </p:cNvGrpSpPr>
          <p:nvPr/>
        </p:nvGrpSpPr>
        <p:grpSpPr bwMode="auto">
          <a:xfrm>
            <a:off x="0" y="0"/>
            <a:ext cx="9144000" cy="6858000"/>
            <a:chOff x="0" y="0"/>
            <a:chExt cx="5760" cy="4320"/>
          </a:xfrm>
        </p:grpSpPr>
        <p:grpSp>
          <p:nvGrpSpPr>
            <p:cNvPr id="4104" name="Group 3"/>
            <p:cNvGrpSpPr>
              <a:grpSpLocks/>
            </p:cNvGrpSpPr>
            <p:nvPr/>
          </p:nvGrpSpPr>
          <p:grpSpPr bwMode="auto">
            <a:xfrm>
              <a:off x="0" y="0"/>
              <a:ext cx="5760" cy="4320"/>
              <a:chOff x="0" y="0"/>
              <a:chExt cx="5760" cy="4320"/>
            </a:xfrm>
          </p:grpSpPr>
          <p:grpSp>
            <p:nvGrpSpPr>
              <p:cNvPr id="4111" name="Group 4"/>
              <p:cNvGrpSpPr>
                <a:grpSpLocks/>
              </p:cNvGrpSpPr>
              <p:nvPr/>
            </p:nvGrpSpPr>
            <p:grpSpPr bwMode="auto">
              <a:xfrm>
                <a:off x="0" y="192"/>
                <a:ext cx="5760" cy="4032"/>
                <a:chOff x="0" y="192"/>
                <a:chExt cx="5760" cy="4032"/>
              </a:xfrm>
            </p:grpSpPr>
            <p:sp>
              <p:nvSpPr>
                <p:cNvPr id="3077" name="Line 5"/>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78" name="Line 6"/>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79" name="Line 7"/>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0" name="Line 8"/>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1" name="Line 9"/>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2" name="Line 10"/>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3" name="Line 11"/>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4" name="Line 12"/>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5" name="Line 13"/>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6" name="Line 14"/>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7" name="Line 15"/>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8" name="Line 16"/>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9" name="Line 17"/>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0" name="Line 18"/>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1" name="Line 19"/>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2" name="Line 20"/>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3" name="Line 21"/>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4" name="Line 22"/>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5" name="Line 23"/>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6" name="Line 24"/>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7" name="Line 25"/>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8" name="Line 26"/>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grpSp>
          <p:grpSp>
            <p:nvGrpSpPr>
              <p:cNvPr id="4112" name="Group 27"/>
              <p:cNvGrpSpPr>
                <a:grpSpLocks/>
              </p:cNvGrpSpPr>
              <p:nvPr/>
            </p:nvGrpSpPr>
            <p:grpSpPr bwMode="auto">
              <a:xfrm>
                <a:off x="192" y="0"/>
                <a:ext cx="5376" cy="4320"/>
                <a:chOff x="192" y="0"/>
                <a:chExt cx="5376" cy="4320"/>
              </a:xfrm>
            </p:grpSpPr>
            <p:sp>
              <p:nvSpPr>
                <p:cNvPr id="310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grpSp>
        </p:grpSp>
        <p:sp>
          <p:nvSpPr>
            <p:cNvPr id="3129" name="Rectangle 57" descr="60%"/>
            <p:cNvSpPr>
              <a:spLocks noChangeArrowheads="1"/>
            </p:cNvSpPr>
            <p:nvPr/>
          </p:nvSpPr>
          <p:spPr bwMode="ltGray">
            <a:xfrm>
              <a:off x="2112" y="0"/>
              <a:ext cx="3648" cy="96"/>
            </a:xfrm>
            <a:prstGeom prst="rect">
              <a:avLst/>
            </a:prstGeom>
            <a:pattFill prst="pct60">
              <a:fgClr>
                <a:schemeClr val="folHlink"/>
              </a:fgClr>
              <a:bgClr>
                <a:schemeClr val="bg1"/>
              </a:bgClr>
            </a:pattFill>
            <a:ln w="9525">
              <a:noFill/>
              <a:miter lim="800000"/>
              <a:headEnd/>
              <a:tailEnd/>
            </a:ln>
            <a:effectLst/>
          </p:spPr>
          <p:txBody>
            <a:bodyPr wrap="none" anchor="ctr"/>
            <a:lstStyle/>
            <a:p>
              <a:pPr>
                <a:defRPr/>
              </a:pPr>
              <a:endParaRPr lang="en-US"/>
            </a:p>
          </p:txBody>
        </p:sp>
        <p:sp>
          <p:nvSpPr>
            <p:cNvPr id="3130" name="Line 58"/>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a:p>
          </p:txBody>
        </p:sp>
        <p:grpSp>
          <p:nvGrpSpPr>
            <p:cNvPr id="4107" name="Group 59"/>
            <p:cNvGrpSpPr>
              <a:grpSpLocks/>
            </p:cNvGrpSpPr>
            <p:nvPr/>
          </p:nvGrpSpPr>
          <p:grpSpPr bwMode="auto">
            <a:xfrm>
              <a:off x="261" y="892"/>
              <a:ext cx="1124" cy="1464"/>
              <a:chOff x="96" y="916"/>
              <a:chExt cx="2208" cy="2876"/>
            </a:xfrm>
          </p:grpSpPr>
          <p:sp>
            <p:nvSpPr>
              <p:cNvPr id="3132" name="Line 60"/>
              <p:cNvSpPr>
                <a:spLocks noChangeShapeType="1"/>
              </p:cNvSpPr>
              <p:nvPr/>
            </p:nvSpPr>
            <p:spPr bwMode="ltGray">
              <a:xfrm flipH="1">
                <a:off x="96" y="1038"/>
                <a:ext cx="2208" cy="0"/>
              </a:xfrm>
              <a:prstGeom prst="line">
                <a:avLst/>
              </a:prstGeom>
              <a:noFill/>
              <a:ln w="9525">
                <a:solidFill>
                  <a:schemeClr val="hlink"/>
                </a:solidFill>
                <a:round/>
                <a:headEnd/>
                <a:tailEnd/>
              </a:ln>
              <a:effectLst/>
            </p:spPr>
            <p:txBody>
              <a:bodyPr wrap="none" anchor="ctr"/>
              <a:lstStyle/>
              <a:p>
                <a:pPr>
                  <a:defRPr/>
                </a:pPr>
                <a:endParaRPr lang="en-US"/>
              </a:p>
            </p:txBody>
          </p:sp>
          <p:sp>
            <p:nvSpPr>
              <p:cNvPr id="3133" name="Line 61"/>
              <p:cNvSpPr>
                <a:spLocks noChangeShapeType="1"/>
              </p:cNvSpPr>
              <p:nvPr/>
            </p:nvSpPr>
            <p:spPr bwMode="ltGray">
              <a:xfrm>
                <a:off x="336" y="920"/>
                <a:ext cx="0" cy="2872"/>
              </a:xfrm>
              <a:prstGeom prst="line">
                <a:avLst/>
              </a:prstGeom>
              <a:noFill/>
              <a:ln w="9525">
                <a:solidFill>
                  <a:schemeClr val="hlink"/>
                </a:solidFill>
                <a:round/>
                <a:headEnd/>
                <a:tailEnd/>
              </a:ln>
              <a:effectLst/>
            </p:spPr>
            <p:txBody>
              <a:bodyPr wrap="none" anchor="ctr"/>
              <a:lstStyle/>
              <a:p>
                <a:pPr>
                  <a:defRPr/>
                </a:pPr>
                <a:endParaRPr lang="en-US"/>
              </a:p>
            </p:txBody>
          </p:sp>
          <p:sp>
            <p:nvSpPr>
              <p:cNvPr id="3134" name="Arc 62"/>
              <p:cNvSpPr>
                <a:spLocks/>
              </p:cNvSpPr>
              <p:nvPr/>
            </p:nvSpPr>
            <p:spPr bwMode="ltGray">
              <a:xfrm flipH="1">
                <a:off x="218" y="916"/>
                <a:ext cx="238" cy="240"/>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p>
            </p:txBody>
          </p:sp>
        </p:grpSp>
      </p:grpSp>
      <p:sp>
        <p:nvSpPr>
          <p:cNvPr id="4099" name="Rectangle 63"/>
          <p:cNvSpPr>
            <a:spLocks noGrp="1" noChangeArrowheads="1"/>
          </p:cNvSpPr>
          <p:nvPr>
            <p:ph type="title"/>
          </p:nvPr>
        </p:nvSpPr>
        <p:spPr bwMode="auto">
          <a:xfrm>
            <a:off x="6096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4100" name="Rectangle 64"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137" name="Rectangle 65"/>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lvl1pPr>
          </a:lstStyle>
          <a:p>
            <a:pPr>
              <a:defRPr/>
            </a:pPr>
            <a:fld id="{0844A556-6402-4ADC-9F6B-D7FAC46006AC}" type="datetime5">
              <a:rPr lang="en-US" smtClean="0"/>
              <a:t>10-Jul-23</a:t>
            </a:fld>
            <a:endParaRPr lang="en-US"/>
          </a:p>
        </p:txBody>
      </p:sp>
      <p:sp>
        <p:nvSpPr>
          <p:cNvPr id="3138" name="Rectangle 6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lvl1pPr>
          </a:lstStyle>
          <a:p>
            <a:pPr>
              <a:defRPr/>
            </a:pPr>
            <a:r>
              <a:rPr lang="en-US"/>
              <a:t>T. Mayooran</a:t>
            </a:r>
          </a:p>
        </p:txBody>
      </p:sp>
      <p:sp>
        <p:nvSpPr>
          <p:cNvPr id="3139" name="Rectangle 67"/>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lvl1pPr>
          </a:lstStyle>
          <a:p>
            <a:fld id="{24BEC557-609C-41B5-9F8A-9EE44349FD52}"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96"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13"/>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ayooran@eng.jfn.ac.lk"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mayooran1987.github.io/MC3020/"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914400" y="2209800"/>
            <a:ext cx="8001000" cy="1981200"/>
          </a:xfrm>
        </p:spPr>
        <p:txBody>
          <a:bodyPr/>
          <a:lstStyle/>
          <a:p>
            <a:pPr algn="ctr" eaLnBrk="1" hangingPunct="1"/>
            <a:r>
              <a:rPr lang="en-GB" dirty="0">
                <a:solidFill>
                  <a:srgbClr val="C00000"/>
                </a:solidFill>
                <a:latin typeface="Algerian" panose="04020705040A02060702" pitchFamily="82" charset="0"/>
              </a:rPr>
              <a:t>MC9510- </a:t>
            </a:r>
            <a:br>
              <a:rPr lang="en-GB" dirty="0">
                <a:solidFill>
                  <a:srgbClr val="C00000"/>
                </a:solidFill>
                <a:latin typeface="Algerian" panose="04020705040A02060702" pitchFamily="82" charset="0"/>
              </a:rPr>
            </a:br>
            <a:r>
              <a:rPr lang="en-GB" dirty="0">
                <a:solidFill>
                  <a:srgbClr val="C00000"/>
                </a:solidFill>
                <a:latin typeface="Algerian" panose="04020705040A02060702" pitchFamily="82" charset="0"/>
              </a:rPr>
              <a:t>Modelling in Operations Research</a:t>
            </a:r>
            <a:br>
              <a:rPr lang="en-GB" dirty="0">
                <a:solidFill>
                  <a:srgbClr val="C00000"/>
                </a:solidFill>
                <a:latin typeface="Algerian" panose="04020705040A02060702" pitchFamily="82" charset="0"/>
              </a:rPr>
            </a:br>
            <a:r>
              <a:rPr lang="en-GB" dirty="0">
                <a:solidFill>
                  <a:srgbClr val="C00000"/>
                </a:solidFill>
                <a:latin typeface="Algerian" panose="04020705040A02060702" pitchFamily="82" charset="0"/>
              </a:rPr>
              <a:t> </a:t>
            </a:r>
            <a:r>
              <a:rPr lang="en-NZ" sz="3200" b="1" i="1" dirty="0">
                <a:solidFill>
                  <a:schemeClr val="bg2">
                    <a:lumMod val="75000"/>
                  </a:schemeClr>
                </a:solidFill>
                <a:effectLst/>
                <a:latin typeface="Times New Roman" panose="02020603050405020304" pitchFamily="18" charset="0"/>
                <a:ea typeface="MS Mincho" panose="02020609040205080304" pitchFamily="49" charset="-128"/>
                <a:cs typeface="Latha" panose="020B0604020202020204" pitchFamily="34" charset="0"/>
              </a:rPr>
              <a:t>Probabilistic Operations Research Models</a:t>
            </a:r>
            <a:br>
              <a:rPr lang="en-NZ" sz="1800" dirty="0">
                <a:effectLst/>
                <a:latin typeface="Calibri" panose="020F0502020204030204" pitchFamily="34" charset="0"/>
                <a:ea typeface="MS Mincho" panose="02020609040205080304" pitchFamily="49" charset="-128"/>
                <a:cs typeface="Latha" panose="020B0604020202020204" pitchFamily="34" charset="0"/>
              </a:rPr>
            </a:br>
            <a:endParaRPr lang="en-US" altLang="en-US" dirty="0">
              <a:solidFill>
                <a:srgbClr val="C00000"/>
              </a:solidFill>
            </a:endParaRPr>
          </a:p>
        </p:txBody>
      </p:sp>
      <p:pic>
        <p:nvPicPr>
          <p:cNvPr id="6154" name="Picture 10" descr="http://previews.123rf.com/images/texelart/texelart1101/texelart110100012/8559184-Red-man-speaking-at-a-conference-Stock-Photo-podiu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4343400"/>
            <a:ext cx="2365375" cy="23653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3">
            <a:extLst>
              <a:ext uri="{FF2B5EF4-FFF2-40B4-BE49-F238E27FC236}">
                <a16:creationId xmlns:a16="http://schemas.microsoft.com/office/drawing/2014/main" id="{2B6BA9AC-28E5-44A6-839C-B873CFC47E40}"/>
              </a:ext>
            </a:extLst>
          </p:cNvPr>
          <p:cNvSpPr>
            <a:spLocks noChangeArrowheads="1"/>
          </p:cNvSpPr>
          <p:nvPr/>
        </p:nvSpPr>
        <p:spPr bwMode="auto">
          <a:xfrm>
            <a:off x="1943100" y="3581400"/>
            <a:ext cx="64008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b="1" dirty="0">
              <a:latin typeface="Bookman Old Style" panose="02050604050505020204" pitchFamily="18" charset="0"/>
              <a:cs typeface="Arabic Typesetting" panose="03020402040406030203" pitchFamily="66" charset="-78"/>
            </a:endParaRPr>
          </a:p>
          <a:p>
            <a:pPr algn="ctr" eaLnBrk="1" hangingPunct="1">
              <a:spcBef>
                <a:spcPct val="0"/>
              </a:spcBef>
              <a:buFontTx/>
              <a:buNone/>
            </a:pPr>
            <a:r>
              <a:rPr lang="en-US" altLang="en-US" sz="2400" dirty="0">
                <a:latin typeface="Bookman Old Style" panose="02050604050505020204" pitchFamily="18" charset="0"/>
                <a:cs typeface="Arabic Typesetting" panose="03020402040406030203" pitchFamily="66" charset="-78"/>
              </a:rPr>
              <a:t> </a:t>
            </a:r>
          </a:p>
          <a:p>
            <a:pPr algn="ctr" eaLnBrk="1" hangingPunct="1">
              <a:spcBef>
                <a:spcPct val="0"/>
              </a:spcBef>
              <a:buFontTx/>
              <a:buNone/>
            </a:pPr>
            <a:r>
              <a:rPr lang="en-US" altLang="en-US" sz="2400" dirty="0">
                <a:latin typeface="Bookman Old Style" panose="02050604050505020204" pitchFamily="18" charset="0"/>
                <a:cs typeface="Arabic Typesetting" panose="03020402040406030203" pitchFamily="66" charset="-78"/>
              </a:rPr>
              <a:t>T. Mayooran, </a:t>
            </a:r>
          </a:p>
          <a:p>
            <a:pPr algn="ctr" eaLnBrk="1" hangingPunct="1">
              <a:spcBef>
                <a:spcPct val="0"/>
              </a:spcBef>
              <a:buFontTx/>
              <a:buNone/>
            </a:pPr>
            <a:r>
              <a:rPr lang="en-US" altLang="en-US" sz="2400" dirty="0">
                <a:latin typeface="Bookman Old Style" panose="02050604050505020204" pitchFamily="18" charset="0"/>
                <a:cs typeface="Arabic Typesetting" panose="03020402040406030203" pitchFamily="66" charset="-78"/>
              </a:rPr>
              <a:t>Department of Interdisciplinary Studies,</a:t>
            </a:r>
          </a:p>
          <a:p>
            <a:pPr algn="ctr" eaLnBrk="1" hangingPunct="1">
              <a:lnSpc>
                <a:spcPct val="110000"/>
              </a:lnSpc>
              <a:spcBef>
                <a:spcPct val="0"/>
              </a:spcBef>
              <a:buFontTx/>
              <a:buNone/>
            </a:pPr>
            <a:r>
              <a:rPr lang="en-US" altLang="en-US" sz="2400" dirty="0">
                <a:latin typeface="Bookman Old Style" panose="02050604050505020204" pitchFamily="18" charset="0"/>
                <a:cs typeface="Arabic Typesetting" panose="03020402040406030203" pitchFamily="66" charset="-78"/>
              </a:rPr>
              <a:t>Faculty of Engineering,</a:t>
            </a:r>
          </a:p>
          <a:p>
            <a:pPr algn="ctr" eaLnBrk="1" hangingPunct="1">
              <a:lnSpc>
                <a:spcPct val="110000"/>
              </a:lnSpc>
              <a:spcBef>
                <a:spcPct val="0"/>
              </a:spcBef>
              <a:buFontTx/>
              <a:buNone/>
            </a:pPr>
            <a:r>
              <a:rPr lang="en-US" altLang="en-US" sz="2400" dirty="0">
                <a:latin typeface="Bookman Old Style" panose="02050604050505020204" pitchFamily="18" charset="0"/>
                <a:cs typeface="Arabic Typesetting" panose="03020402040406030203" pitchFamily="66" charset="-78"/>
              </a:rPr>
              <a:t>University of Jaffna</a:t>
            </a:r>
            <a:r>
              <a:rPr lang="en-US" altLang="en-US" sz="2400" b="1" dirty="0">
                <a:latin typeface="Bookman Old Style" panose="02050604050505020204" pitchFamily="18" charset="0"/>
                <a:cs typeface="Arabic Typesetting" panose="03020402040406030203" pitchFamily="66" charset="-78"/>
              </a:rPr>
              <a:t>.</a:t>
            </a:r>
          </a:p>
          <a:p>
            <a:pPr algn="ctr" eaLnBrk="1" hangingPunct="1">
              <a:lnSpc>
                <a:spcPct val="110000"/>
              </a:lnSpc>
              <a:spcBef>
                <a:spcPct val="0"/>
              </a:spcBef>
              <a:buFontTx/>
              <a:buNone/>
            </a:pPr>
            <a:endParaRPr lang="en-US" altLang="en-US" sz="2400" b="1" dirty="0">
              <a:latin typeface="Bookman Old Style" panose="02050604050505020204" pitchFamily="18" charset="0"/>
              <a:cs typeface="Arabic Typesetting" panose="03020402040406030203" pitchFamily="66" charset="-78"/>
            </a:endParaRPr>
          </a:p>
          <a:p>
            <a:pPr algn="ctr" eaLnBrk="1" hangingPunct="1">
              <a:lnSpc>
                <a:spcPct val="110000"/>
              </a:lnSpc>
              <a:spcBef>
                <a:spcPct val="0"/>
              </a:spcBef>
              <a:buFontTx/>
              <a:buNone/>
            </a:pPr>
            <a:r>
              <a:rPr lang="en-US" altLang="en-US" sz="2400" dirty="0">
                <a:latin typeface="Bookman Old Style" panose="02050604050505020204" pitchFamily="18" charset="0"/>
                <a:cs typeface="Arabic Typesetting" panose="03020402040406030203" pitchFamily="66" charset="-78"/>
              </a:rPr>
              <a:t>Email: </a:t>
            </a:r>
            <a:r>
              <a:rPr lang="en-US" altLang="en-US" sz="2400" dirty="0">
                <a:latin typeface="Bookman Old Style" panose="02050604050505020204" pitchFamily="18" charset="0"/>
                <a:cs typeface="Arabic Typesetting" panose="03020402040406030203" pitchFamily="66" charset="-78"/>
                <a:hlinkClick r:id="rId3"/>
              </a:rPr>
              <a:t>mayooran@eng.jfn.ac.lk</a:t>
            </a:r>
            <a:endParaRPr lang="en-US" altLang="en-US" sz="2400" dirty="0">
              <a:latin typeface="Bookman Old Style" panose="02050604050505020204" pitchFamily="18" charset="0"/>
              <a:cs typeface="Arabic Typesetting" panose="03020402040406030203" pitchFamily="66" charset="-78"/>
            </a:endParaRPr>
          </a:p>
          <a:p>
            <a:pPr algn="ctr" eaLnBrk="1" hangingPunct="1">
              <a:spcBef>
                <a:spcPct val="0"/>
              </a:spcBef>
              <a:buFontTx/>
              <a:buNone/>
            </a:pPr>
            <a:r>
              <a:rPr lang="en-US" altLang="en-US" sz="2400" b="1" dirty="0">
                <a:latin typeface="Bookman Old Style" panose="02050604050505020204" pitchFamily="18" charset="0"/>
                <a:cs typeface="Arabic Typesetting" panose="03020402040406030203" pitchFamily="66" charset="-78"/>
              </a:rPr>
              <a:t>	</a:t>
            </a:r>
            <a:r>
              <a:rPr lang="en-US" altLang="en-US" sz="2400" b="1" dirty="0">
                <a:latin typeface="Bookman Old Style" panose="02050604050505020204" pitchFamily="18" charset="0"/>
                <a:cs typeface="Tahoma" panose="020B0604030504040204" pitchFamily="34" charset="0"/>
              </a:rPr>
              <a:t> </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0D1AD4C3-8F5A-C9E1-901D-749376CD8BBC}"/>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Importance of the Queuing Theory</a:t>
            </a:r>
          </a:p>
        </p:txBody>
      </p:sp>
      <p:sp>
        <p:nvSpPr>
          <p:cNvPr id="10243" name="Content Placeholder 2">
            <a:extLst>
              <a:ext uri="{FF2B5EF4-FFF2-40B4-BE49-F238E27FC236}">
                <a16:creationId xmlns:a16="http://schemas.microsoft.com/office/drawing/2014/main" id="{61B725BB-7A49-95E1-503E-46607F3FBFF4}"/>
              </a:ext>
            </a:extLst>
          </p:cNvPr>
          <p:cNvSpPr>
            <a:spLocks noGrp="1"/>
          </p:cNvSpPr>
          <p:nvPr>
            <p:ph sz="quarter" idx="4294967295"/>
          </p:nvPr>
        </p:nvSpPr>
        <p:spPr>
          <a:xfrm>
            <a:off x="457200" y="1600200"/>
            <a:ext cx="8229600" cy="4495800"/>
          </a:xfrm>
        </p:spPr>
        <p:txBody>
          <a:bodyPr/>
          <a:lstStyle/>
          <a:p>
            <a:pPr marL="319088" indent="-319088" eaLnBrk="1" hangingPunct="1">
              <a:buFontTx/>
              <a:buNone/>
            </a:pPr>
            <a:r>
              <a:rPr lang="en-US" altLang="en-US" dirty="0">
                <a:latin typeface="Times New Roman" panose="02020603050405020304" pitchFamily="18" charset="0"/>
                <a:cs typeface="Times New Roman" panose="02020603050405020304" pitchFamily="18" charset="0"/>
              </a:rPr>
              <a:t>-Improve Customer Service continuously.</a:t>
            </a:r>
          </a:p>
          <a:p>
            <a:pPr marL="319088" indent="-319088" eaLnBrk="1" hangingPunct="1">
              <a:buFontTx/>
              <a:buNone/>
            </a:pPr>
            <a:r>
              <a:rPr lang="en-US" altLang="en-US" dirty="0">
                <a:latin typeface="Times New Roman" panose="02020603050405020304" pitchFamily="18" charset="0"/>
                <a:cs typeface="Times New Roman" panose="02020603050405020304" pitchFamily="18" charset="0"/>
              </a:rPr>
              <a:t>-When a system gets congested, the service delay in the system increases. </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 good understanding of the relationship between congestion and delay is essential for designing effective congestion control for any system. </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Queuing Theory provides all the tools needed for this analysis.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A6AE9D41-1221-A451-0FB6-6C90E44B697F}"/>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Queuing Models</a:t>
            </a:r>
          </a:p>
        </p:txBody>
      </p:sp>
      <p:sp>
        <p:nvSpPr>
          <p:cNvPr id="11267" name="Content Placeholder 2">
            <a:extLst>
              <a:ext uri="{FF2B5EF4-FFF2-40B4-BE49-F238E27FC236}">
                <a16:creationId xmlns:a16="http://schemas.microsoft.com/office/drawing/2014/main" id="{17F24CF2-B3E6-A8D8-A3C9-085D18BE5F5E}"/>
              </a:ext>
            </a:extLst>
          </p:cNvPr>
          <p:cNvSpPr>
            <a:spLocks noGrp="1"/>
          </p:cNvSpPr>
          <p:nvPr>
            <p:ph sz="quarter" idx="4294967295"/>
          </p:nvPr>
        </p:nvSpPr>
        <p:spPr>
          <a:xfrm>
            <a:off x="457200" y="1600200"/>
            <a:ext cx="8229600" cy="4495800"/>
          </a:xfrm>
        </p:spPr>
        <p:txBody>
          <a:bodyPr/>
          <a:lstStyle/>
          <a:p>
            <a:pPr algn="just" eaLnBrk="1" hangingPunct="1">
              <a:lnSpc>
                <a:spcPct val="90000"/>
              </a:lnSpc>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Calculates the best number of servers to </a:t>
            </a:r>
            <a:r>
              <a:rPr lang="en-US" altLang="en-US" dirty="0" err="1">
                <a:latin typeface="Times New Roman" panose="02020603050405020304" pitchFamily="18" charset="0"/>
                <a:cs typeface="Times New Roman" panose="02020603050405020304" pitchFamily="18" charset="0"/>
              </a:rPr>
              <a:t>minimise</a:t>
            </a:r>
            <a:r>
              <a:rPr lang="en-US" altLang="en-US" dirty="0">
                <a:latin typeface="Times New Roman" panose="02020603050405020304" pitchFamily="18" charset="0"/>
                <a:cs typeface="Times New Roman" panose="02020603050405020304" pitchFamily="18" charset="0"/>
              </a:rPr>
              <a:t> costs.</a:t>
            </a:r>
          </a:p>
          <a:p>
            <a:pPr eaLnBrk="1" hangingPunct="1">
              <a:lnSpc>
                <a:spcPct val="90000"/>
              </a:lnSpc>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Different models for different situations</a:t>
            </a:r>
          </a:p>
          <a:p>
            <a:pPr eaLnBrk="1" hangingPunct="1">
              <a:lnSpc>
                <a:spcPct val="90000"/>
              </a:lnSpc>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Exponential</a:t>
            </a:r>
          </a:p>
          <a:p>
            <a:pPr eaLnBrk="1" hangingPunct="1">
              <a:lnSpc>
                <a:spcPct val="90000"/>
              </a:lnSpc>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Normal</a:t>
            </a:r>
          </a:p>
          <a:p>
            <a:pPr eaLnBrk="1" hangingPunct="1">
              <a:lnSpc>
                <a:spcPct val="90000"/>
              </a:lnSpc>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Constant</a:t>
            </a:r>
          </a:p>
          <a:p>
            <a:pPr eaLnBrk="1" hangingPunct="1">
              <a:lnSpc>
                <a:spcPct val="90000"/>
              </a:lnSpc>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Etc.</a:t>
            </a:r>
          </a:p>
          <a:p>
            <a:pPr marL="639763" lvl="1" indent="-273050" eaLnBrk="1" hangingPunct="1">
              <a:lnSpc>
                <a:spcPct val="90000"/>
              </a:lnSpc>
            </a:pPr>
            <a:endParaRPr lang="en-US" altLang="en-US" sz="2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FDAB642B-80A4-0A86-8F78-5416DE77EDE0}"/>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Queuing Models Calculate:</a:t>
            </a:r>
          </a:p>
        </p:txBody>
      </p:sp>
      <p:sp>
        <p:nvSpPr>
          <p:cNvPr id="12291" name="Content Placeholder 2">
            <a:extLst>
              <a:ext uri="{FF2B5EF4-FFF2-40B4-BE49-F238E27FC236}">
                <a16:creationId xmlns:a16="http://schemas.microsoft.com/office/drawing/2014/main" id="{CC9DBE63-28BF-3D3A-C295-1215723233AE}"/>
              </a:ext>
            </a:extLst>
          </p:cNvPr>
          <p:cNvSpPr>
            <a:spLocks noGrp="1"/>
          </p:cNvSpPr>
          <p:nvPr>
            <p:ph sz="quarter" idx="4294967295"/>
          </p:nvPr>
        </p:nvSpPr>
        <p:spPr>
          <a:xfrm>
            <a:off x="457200" y="1600200"/>
            <a:ext cx="8229600" cy="4495800"/>
          </a:xfrm>
        </p:spPr>
        <p:txBody>
          <a:bodyPr/>
          <a:lstStyle/>
          <a:p>
            <a:pPr eaLnBrk="1" hangingPunct="1">
              <a:lnSpc>
                <a:spcPct val="80000"/>
              </a:lnSpc>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Average number of customers in the system waiting and being served</a:t>
            </a:r>
          </a:p>
          <a:p>
            <a:pPr eaLnBrk="1" hangingPunct="1">
              <a:lnSpc>
                <a:spcPct val="80000"/>
              </a:lnSpc>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Average number of customers waiting in the line</a:t>
            </a:r>
          </a:p>
          <a:p>
            <a:pPr eaLnBrk="1" hangingPunct="1">
              <a:lnSpc>
                <a:spcPct val="80000"/>
              </a:lnSpc>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Average time a customer spends in the system waiting and being served</a:t>
            </a:r>
          </a:p>
          <a:p>
            <a:pPr eaLnBrk="1" hangingPunct="1">
              <a:lnSpc>
                <a:spcPct val="80000"/>
              </a:lnSpc>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Average time a customer spends waiting in the waiting line or queue.</a:t>
            </a:r>
          </a:p>
          <a:p>
            <a:pPr eaLnBrk="1" hangingPunct="1">
              <a:lnSpc>
                <a:spcPct val="80000"/>
              </a:lnSpc>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Probability of no customers in the system</a:t>
            </a:r>
          </a:p>
          <a:p>
            <a:pPr eaLnBrk="1" hangingPunct="1">
              <a:lnSpc>
                <a:spcPct val="80000"/>
              </a:lnSpc>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Probability </a:t>
            </a:r>
            <a:r>
              <a:rPr lang="en-US" altLang="en-US" sz="3000" i="1" dirty="0">
                <a:latin typeface="Times New Roman" panose="02020603050405020304" pitchFamily="18" charset="0"/>
                <a:cs typeface="Times New Roman" panose="02020603050405020304" pitchFamily="18" charset="0"/>
              </a:rPr>
              <a:t>n</a:t>
            </a:r>
            <a:r>
              <a:rPr lang="en-US" altLang="en-US" sz="3000" dirty="0">
                <a:latin typeface="Times New Roman" panose="02020603050405020304" pitchFamily="18" charset="0"/>
                <a:cs typeface="Times New Roman" panose="02020603050405020304" pitchFamily="18" charset="0"/>
              </a:rPr>
              <a:t> customers in the system</a:t>
            </a:r>
          </a:p>
          <a:p>
            <a:pPr eaLnBrk="1" hangingPunct="1">
              <a:lnSpc>
                <a:spcPct val="80000"/>
              </a:lnSpc>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Utilization rate: The proportion of time the system is in use. </a:t>
            </a:r>
          </a:p>
          <a:p>
            <a:pPr eaLnBrk="1" hangingPunct="1">
              <a:lnSpc>
                <a:spcPct val="80000"/>
              </a:lnSpc>
              <a:buFont typeface="Arial" panose="020B0604020202020204" pitchFamily="34" charset="0"/>
              <a:buChar char="•"/>
            </a:pPr>
            <a:endParaRPr lang="en-US" altLang="en-US" sz="3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17C2BEBE-5B75-5C8B-26A2-4EADA62697FA}"/>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Assumptions</a:t>
            </a:r>
          </a:p>
        </p:txBody>
      </p:sp>
      <p:sp>
        <p:nvSpPr>
          <p:cNvPr id="13315" name="Content Placeholder 2">
            <a:extLst>
              <a:ext uri="{FF2B5EF4-FFF2-40B4-BE49-F238E27FC236}">
                <a16:creationId xmlns:a16="http://schemas.microsoft.com/office/drawing/2014/main" id="{0AB31A77-9343-9E85-B91A-CE3F5CBDEE44}"/>
              </a:ext>
            </a:extLst>
          </p:cNvPr>
          <p:cNvSpPr>
            <a:spLocks noGrp="1"/>
          </p:cNvSpPr>
          <p:nvPr>
            <p:ph sz="quarter" idx="4294967295"/>
          </p:nvPr>
        </p:nvSpPr>
        <p:spPr>
          <a:xfrm>
            <a:off x="304800" y="1447800"/>
            <a:ext cx="8305800" cy="5135563"/>
          </a:xfrm>
        </p:spPr>
        <p:txBody>
          <a:bodyPr/>
          <a:lstStyle/>
          <a:p>
            <a:pPr algn="just"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Different for every system.</a:t>
            </a:r>
          </a:p>
          <a:p>
            <a:pPr algn="just"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Variable service times and arrival times are used to decide what model to use.</a:t>
            </a:r>
          </a:p>
          <a:p>
            <a:pPr algn="just"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Not a complex problem:</a:t>
            </a:r>
          </a:p>
          <a:p>
            <a:pPr marL="639763" lvl="1" indent="-273050" algn="just" eaLnBrk="1" hangingPunct="1"/>
            <a:r>
              <a:rPr lang="en-US" altLang="en-US" sz="2600" dirty="0">
                <a:latin typeface="Times New Roman" panose="02020603050405020304" pitchFamily="18" charset="0"/>
                <a:cs typeface="Times New Roman" panose="02020603050405020304" pitchFamily="18" charset="0"/>
              </a:rPr>
              <a:t>Queuing Theory is not intended for complex problems. We have seen this in class, where this are many decision points and paths to take. This can become tedious, confusing, time consuming, and ultimately useless.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5E7336B2-25AB-8F01-D24E-905A4EEB5BCC}"/>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Examples of Queuing Theory</a:t>
            </a:r>
          </a:p>
        </p:txBody>
      </p:sp>
      <p:sp>
        <p:nvSpPr>
          <p:cNvPr id="14339" name="Content Placeholder 2">
            <a:extLst>
              <a:ext uri="{FF2B5EF4-FFF2-40B4-BE49-F238E27FC236}">
                <a16:creationId xmlns:a16="http://schemas.microsoft.com/office/drawing/2014/main" id="{92AD8FE6-0913-FB8F-04DC-041C8D01152D}"/>
              </a:ext>
            </a:extLst>
          </p:cNvPr>
          <p:cNvSpPr>
            <a:spLocks noGrp="1"/>
          </p:cNvSpPr>
          <p:nvPr>
            <p:ph sz="quarter" idx="4294967295"/>
          </p:nvPr>
        </p:nvSpPr>
        <p:spPr>
          <a:xfrm>
            <a:off x="457200" y="1600200"/>
            <a:ext cx="8229600" cy="4495800"/>
          </a:xfrm>
        </p:spPr>
        <p:txBody>
          <a:bodyPr/>
          <a:lstStyle/>
          <a:p>
            <a:pPr marL="342900" lvl="1" indent="-342900" eaLnBrk="1" hangingPunct="1">
              <a:lnSpc>
                <a:spcPct val="90000"/>
              </a:lnSpc>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Outside customers (Commercial Service Systems) 		-Barber shop, bank teller, cafeteria line</a:t>
            </a:r>
          </a:p>
          <a:p>
            <a:pPr marL="342900" lvl="1" indent="-342900" eaLnBrk="1" hangingPunct="1">
              <a:lnSpc>
                <a:spcPct val="90000"/>
              </a:lnSpc>
              <a:buFont typeface="Arial" panose="020B0604020202020204" pitchFamily="34" charset="0"/>
              <a:buChar char="•"/>
            </a:pPr>
            <a:endParaRPr lang="en-US" altLang="en-US" sz="2400" dirty="0">
              <a:latin typeface="Times New Roman" panose="02020603050405020304" pitchFamily="18" charset="0"/>
              <a:cs typeface="Times New Roman" panose="02020603050405020304" pitchFamily="18" charset="0"/>
            </a:endParaRPr>
          </a:p>
          <a:p>
            <a:pPr marL="342900" lvl="1" indent="-342900" eaLnBrk="1" hangingPunct="1">
              <a:lnSpc>
                <a:spcPct val="90000"/>
              </a:lnSpc>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Transportation Systems                                           		-Airports, traffic lights</a:t>
            </a:r>
          </a:p>
          <a:p>
            <a:pPr marL="342900" lvl="1" indent="-342900" eaLnBrk="1" hangingPunct="1">
              <a:lnSpc>
                <a:spcPct val="90000"/>
              </a:lnSpc>
              <a:buFont typeface="Arial" panose="020B0604020202020204" pitchFamily="34" charset="0"/>
              <a:buChar char="•"/>
            </a:pPr>
            <a:endParaRPr lang="en-US" altLang="en-US" sz="2400" dirty="0">
              <a:latin typeface="Times New Roman" panose="02020603050405020304" pitchFamily="18" charset="0"/>
              <a:cs typeface="Times New Roman" panose="02020603050405020304" pitchFamily="18" charset="0"/>
            </a:endParaRPr>
          </a:p>
          <a:p>
            <a:pPr marL="342900" lvl="1" indent="-342900" eaLnBrk="1" hangingPunct="1">
              <a:lnSpc>
                <a:spcPct val="90000"/>
              </a:lnSpc>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Social Service Systems						-Judicial System, healthcare</a:t>
            </a:r>
          </a:p>
          <a:p>
            <a:pPr marL="342900" lvl="1" indent="-342900" eaLnBrk="1" hangingPunct="1">
              <a:lnSpc>
                <a:spcPct val="90000"/>
              </a:lnSpc>
              <a:buFont typeface="Arial" panose="020B0604020202020204" pitchFamily="34" charset="0"/>
              <a:buChar char="•"/>
            </a:pPr>
            <a:endParaRPr lang="en-US" altLang="en-US" sz="2400" dirty="0">
              <a:latin typeface="Times New Roman" panose="02020603050405020304" pitchFamily="18" charset="0"/>
              <a:cs typeface="Times New Roman" panose="02020603050405020304" pitchFamily="18" charset="0"/>
            </a:endParaRPr>
          </a:p>
          <a:p>
            <a:pPr marL="342900" lvl="1" indent="-342900" eaLnBrk="1" hangingPunct="1">
              <a:lnSpc>
                <a:spcPct val="90000"/>
              </a:lnSpc>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Business or Industrial 						–Production lines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F995F857-60EA-20F4-D71C-E8602FAEDAC2}"/>
              </a:ext>
            </a:extLst>
          </p:cNvPr>
          <p:cNvSpPr>
            <a:spLocks noGrp="1"/>
          </p:cNvSpPr>
          <p:nvPr>
            <p:ph type="title" idx="4294967295"/>
          </p:nvPr>
        </p:nvSpPr>
        <p:spPr>
          <a:xfrm>
            <a:off x="460375" y="274638"/>
            <a:ext cx="8229600" cy="1143000"/>
          </a:xfrm>
        </p:spPr>
        <p:txBody>
          <a:bodyPr/>
          <a:lstStyle/>
          <a:p>
            <a:pPr eaLnBrk="1" hangingPunct="1"/>
            <a:r>
              <a:rPr lang="en-US" altLang="en-US" sz="4000" dirty="0">
                <a:solidFill>
                  <a:srgbClr val="C00000"/>
                </a:solidFill>
                <a:latin typeface="Times New Roman" panose="02020603050405020304" pitchFamily="18" charset="0"/>
                <a:cs typeface="Times New Roman" panose="02020603050405020304" pitchFamily="18" charset="0"/>
              </a:rPr>
              <a:t>How the Queuing Theory is used in Supply Chain Management</a:t>
            </a:r>
          </a:p>
        </p:txBody>
      </p:sp>
      <p:sp>
        <p:nvSpPr>
          <p:cNvPr id="15363" name="Content Placeholder 2">
            <a:extLst>
              <a:ext uri="{FF2B5EF4-FFF2-40B4-BE49-F238E27FC236}">
                <a16:creationId xmlns:a16="http://schemas.microsoft.com/office/drawing/2014/main" id="{EF7B269D-DEF7-F4EF-03C0-589E4905213E}"/>
              </a:ext>
            </a:extLst>
          </p:cNvPr>
          <p:cNvSpPr>
            <a:spLocks noGrp="1"/>
          </p:cNvSpPr>
          <p:nvPr>
            <p:ph sz="quarter" idx="4294967295"/>
          </p:nvPr>
        </p:nvSpPr>
        <p:spPr>
          <a:xfrm>
            <a:off x="457200" y="1600200"/>
            <a:ext cx="8229600" cy="4495800"/>
          </a:xfrm>
        </p:spPr>
        <p:txBody>
          <a:bodyPr/>
          <a:lstStyle/>
          <a:p>
            <a:pPr algn="just" eaLnBrk="1" hangingPunct="1">
              <a:lnSpc>
                <a:spcPct val="80000"/>
              </a:lnSpc>
              <a:buFont typeface="Arial" panose="020B0604020202020204" pitchFamily="34" charset="0"/>
              <a:buChar char="•"/>
            </a:pPr>
            <a:r>
              <a:rPr lang="en-US" altLang="en-US" sz="2600" dirty="0">
                <a:latin typeface="Times New Roman" panose="02020603050405020304" pitchFamily="18" charset="0"/>
                <a:cs typeface="Times New Roman" panose="02020603050405020304" pitchFamily="18" charset="0"/>
              </a:rPr>
              <a:t>Supply Chain Management uses simulations and mathematics to solve many problems.</a:t>
            </a:r>
          </a:p>
          <a:p>
            <a:pPr algn="just" eaLnBrk="1" hangingPunct="1">
              <a:lnSpc>
                <a:spcPct val="80000"/>
              </a:lnSpc>
              <a:buFont typeface="Arial" panose="020B0604020202020204" pitchFamily="34" charset="0"/>
              <a:buChar char="•"/>
            </a:pPr>
            <a:endParaRPr lang="en-US" altLang="en-US" sz="2600" dirty="0">
              <a:latin typeface="Times New Roman" panose="02020603050405020304" pitchFamily="18" charset="0"/>
              <a:cs typeface="Times New Roman" panose="02020603050405020304" pitchFamily="18" charset="0"/>
            </a:endParaRPr>
          </a:p>
          <a:p>
            <a:pPr algn="just" eaLnBrk="1" hangingPunct="1">
              <a:lnSpc>
                <a:spcPct val="80000"/>
              </a:lnSpc>
              <a:buFont typeface="Arial" panose="020B0604020202020204" pitchFamily="34" charset="0"/>
              <a:buChar char="•"/>
            </a:pPr>
            <a:r>
              <a:rPr lang="en-US" altLang="en-US" sz="2600" dirty="0">
                <a:latin typeface="Times New Roman" panose="02020603050405020304" pitchFamily="18" charset="0"/>
                <a:cs typeface="Times New Roman" panose="02020603050405020304" pitchFamily="18" charset="0"/>
              </a:rPr>
              <a:t>The Queuing Theory is an important tool used to model many supply chain problems. It is used to study situations where customers (or orders placed by customers) form a line and wait to be served by a service or manufacturing facility. Clearly, long lines result in high response times and dissatisfied customers. The Queuing Theory may be used to determine the appropriate level of capacity required at manufacturing facilities and the staffing levels required at service facilities over the nominal average capacity required to service expected demand without these surges.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7DA88170-08A5-F278-56D4-34F021D086A0}"/>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When is the Queuing Theory used</a:t>
            </a:r>
            <a:r>
              <a:rPr lang="en-US" altLang="en-US" dirty="0"/>
              <a:t>?</a:t>
            </a:r>
          </a:p>
        </p:txBody>
      </p:sp>
      <p:sp>
        <p:nvSpPr>
          <p:cNvPr id="16387" name="Content Placeholder 2">
            <a:extLst>
              <a:ext uri="{FF2B5EF4-FFF2-40B4-BE49-F238E27FC236}">
                <a16:creationId xmlns:a16="http://schemas.microsoft.com/office/drawing/2014/main" id="{31F9E58C-EBD7-403A-9C4C-4B6C772350A4}"/>
              </a:ext>
            </a:extLst>
          </p:cNvPr>
          <p:cNvSpPr>
            <a:spLocks noGrp="1"/>
          </p:cNvSpPr>
          <p:nvPr>
            <p:ph sz="quarter" idx="4294967295"/>
          </p:nvPr>
        </p:nvSpPr>
        <p:spPr>
          <a:xfrm>
            <a:off x="457200" y="1600200"/>
            <a:ext cx="8229600" cy="4495800"/>
          </a:xfrm>
        </p:spPr>
        <p:txBody>
          <a:bodyPr/>
          <a:lstStyle/>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Research problems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Logistics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Product scheduling</a:t>
            </a:r>
          </a:p>
          <a:p>
            <a:pPr eaLnBrk="1" hangingPunct="1">
              <a:buFont typeface="Arial" panose="020B0604020202020204" pitchFamily="34" charset="0"/>
              <a:buChar char="•"/>
            </a:pPr>
            <a:r>
              <a:rPr lang="en-US" altLang="en-US" dirty="0" err="1">
                <a:latin typeface="Times New Roman" panose="02020603050405020304" pitchFamily="18" charset="0"/>
                <a:cs typeface="Times New Roman" panose="02020603050405020304" pitchFamily="18" charset="0"/>
              </a:rPr>
              <a:t>Ect</a:t>
            </a:r>
            <a:r>
              <a:rPr lang="en-US" altLang="en-US"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06BE1662-A882-9564-BF80-2B0D8D563D24}"/>
              </a:ext>
            </a:extLst>
          </p:cNvPr>
          <p:cNvSpPr>
            <a:spLocks noGrp="1"/>
          </p:cNvSpPr>
          <p:nvPr>
            <p:ph type="title" idx="4294967295"/>
          </p:nvPr>
        </p:nvSpPr>
        <p:spPr>
          <a:xfrm>
            <a:off x="460375" y="274638"/>
            <a:ext cx="8229600" cy="1143000"/>
          </a:xfrm>
        </p:spPr>
        <p:txBody>
          <a:bodyPr/>
          <a:lstStyle/>
          <a:p>
            <a:pPr eaLnBrk="1" hangingPunct="1"/>
            <a:r>
              <a:rPr lang="en-US" altLang="en-US" b="1" dirty="0">
                <a:solidFill>
                  <a:srgbClr val="C00000"/>
                </a:solidFill>
                <a:latin typeface="Times New Roman" panose="02020603050405020304" pitchFamily="18" charset="0"/>
                <a:cs typeface="Times New Roman" panose="02020603050405020304" pitchFamily="18" charset="0"/>
              </a:rPr>
              <a:t>Terminology</a:t>
            </a:r>
          </a:p>
        </p:txBody>
      </p:sp>
      <p:sp>
        <p:nvSpPr>
          <p:cNvPr id="17411" name="Content Placeholder 2">
            <a:extLst>
              <a:ext uri="{FF2B5EF4-FFF2-40B4-BE49-F238E27FC236}">
                <a16:creationId xmlns:a16="http://schemas.microsoft.com/office/drawing/2014/main" id="{0CA1F14D-9687-BCA6-759C-4B615265B2E7}"/>
              </a:ext>
            </a:extLst>
          </p:cNvPr>
          <p:cNvSpPr>
            <a:spLocks noGrp="1"/>
          </p:cNvSpPr>
          <p:nvPr>
            <p:ph sz="quarter" idx="4294967295"/>
          </p:nvPr>
        </p:nvSpPr>
        <p:spPr>
          <a:xfrm>
            <a:off x="457200" y="1600200"/>
            <a:ext cx="8229600" cy="4495800"/>
          </a:xfrm>
        </p:spPr>
        <p:txBody>
          <a:bodyPr/>
          <a:lstStyle/>
          <a:p>
            <a:pPr marL="319088" indent="-319088" algn="just" eaLnBrk="1" hangingPunct="1">
              <a:buFontTx/>
              <a:buNone/>
            </a:pPr>
            <a:r>
              <a:rPr lang="en-US" altLang="en-US" b="1" dirty="0">
                <a:latin typeface="Times New Roman" panose="02020603050405020304" pitchFamily="18" charset="0"/>
                <a:cs typeface="Times New Roman" panose="02020603050405020304" pitchFamily="18" charset="0"/>
              </a:rPr>
              <a:t>Customers: </a:t>
            </a:r>
            <a:r>
              <a:rPr lang="en-US" altLang="en-US" dirty="0">
                <a:latin typeface="Times New Roman" panose="02020603050405020304" pitchFamily="18" charset="0"/>
                <a:cs typeface="Times New Roman" panose="02020603050405020304" pitchFamily="18" charset="0"/>
              </a:rPr>
              <a:t>independent entities that arrive randomly at a server, wait for some kind of service, and then leave.</a:t>
            </a:r>
          </a:p>
          <a:p>
            <a:pPr marL="319088" indent="-319088" algn="just" eaLnBrk="1" hangingPunct="1">
              <a:buFontTx/>
              <a:buNone/>
            </a:pPr>
            <a:r>
              <a:rPr lang="en-US" altLang="en-US" b="1" dirty="0">
                <a:latin typeface="Times New Roman" panose="02020603050405020304" pitchFamily="18" charset="0"/>
                <a:cs typeface="Times New Roman" panose="02020603050405020304" pitchFamily="18" charset="0"/>
              </a:rPr>
              <a:t>Server:</a:t>
            </a:r>
            <a:r>
              <a:rPr lang="en-US" altLang="en-US" dirty="0">
                <a:latin typeface="Times New Roman" panose="02020603050405020304" pitchFamily="18" charset="0"/>
                <a:cs typeface="Times New Roman" panose="02020603050405020304" pitchFamily="18" charset="0"/>
              </a:rPr>
              <a:t> can only service one customer at a time; length of time depends on the type of service. Customers are served based on first in, first out (FIFO)</a:t>
            </a:r>
          </a:p>
          <a:p>
            <a:pPr marL="319088" indent="-319088" algn="just" eaLnBrk="1" hangingPunct="1">
              <a:buFontTx/>
              <a:buNone/>
            </a:pPr>
            <a:r>
              <a:rPr lang="en-US" altLang="en-US" b="1" dirty="0">
                <a:latin typeface="Times New Roman" panose="02020603050405020304" pitchFamily="18" charset="0"/>
                <a:cs typeface="Times New Roman" panose="02020603050405020304" pitchFamily="18" charset="0"/>
              </a:rPr>
              <a:t>Time: </a:t>
            </a:r>
            <a:r>
              <a:rPr lang="en-US" altLang="en-US" dirty="0">
                <a:latin typeface="Times New Roman" panose="02020603050405020304" pitchFamily="18" charset="0"/>
                <a:cs typeface="Times New Roman" panose="02020603050405020304" pitchFamily="18" charset="0"/>
              </a:rPr>
              <a:t>real, continuous, time.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a:extLst>
              <a:ext uri="{FF2B5EF4-FFF2-40B4-BE49-F238E27FC236}">
                <a16:creationId xmlns:a16="http://schemas.microsoft.com/office/drawing/2014/main" id="{3098ED98-0DAF-B51E-CA5A-3D0F32F45282}"/>
              </a:ext>
            </a:extLst>
          </p:cNvPr>
          <p:cNvSpPr>
            <a:spLocks noGrp="1"/>
          </p:cNvSpPr>
          <p:nvPr>
            <p:ph sz="quarter" idx="4294967295"/>
          </p:nvPr>
        </p:nvSpPr>
        <p:spPr>
          <a:xfrm>
            <a:off x="457200" y="533400"/>
            <a:ext cx="8229600" cy="5592763"/>
          </a:xfrm>
        </p:spPr>
        <p:txBody>
          <a:bodyPr/>
          <a:lstStyle/>
          <a:p>
            <a:pPr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Queue: </a:t>
            </a:r>
            <a:r>
              <a:rPr lang="en-US" altLang="en-US" dirty="0">
                <a:latin typeface="Times New Roman" panose="02020603050405020304" pitchFamily="18" charset="0"/>
                <a:cs typeface="Times New Roman" panose="02020603050405020304" pitchFamily="18" charset="0"/>
              </a:rPr>
              <a:t>customers that have arrived at server and are waiting for their service to start</a:t>
            </a:r>
          </a:p>
          <a:p>
            <a:pPr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Queue Length at time t</a:t>
            </a:r>
            <a:r>
              <a:rPr lang="en-US" altLang="en-US" dirty="0">
                <a:latin typeface="Times New Roman" panose="02020603050405020304" pitchFamily="18" charset="0"/>
                <a:cs typeface="Times New Roman" panose="02020603050405020304" pitchFamily="18" charset="0"/>
              </a:rPr>
              <a:t>: number of customers in the queue at that time</a:t>
            </a:r>
          </a:p>
          <a:p>
            <a:pPr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Waiting Time</a:t>
            </a:r>
            <a:r>
              <a:rPr lang="en-US" altLang="en-US" dirty="0">
                <a:latin typeface="Times New Roman" panose="02020603050405020304" pitchFamily="18" charset="0"/>
                <a:cs typeface="Times New Roman" panose="02020603050405020304" pitchFamily="18" charset="0"/>
              </a:rPr>
              <a:t>: how long a customer has to wait between arriving at the server and when the server actually starts the service</a:t>
            </a:r>
          </a:p>
          <a:p>
            <a:pPr eaLnBrk="1" hangingPunct="1">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p:txBody>
      </p:sp>
      <p:pic>
        <p:nvPicPr>
          <p:cNvPr id="18435" name="Picture 2">
            <a:extLst>
              <a:ext uri="{FF2B5EF4-FFF2-40B4-BE49-F238E27FC236}">
                <a16:creationId xmlns:a16="http://schemas.microsoft.com/office/drawing/2014/main" id="{59E8D25F-8566-4D3C-AAE1-04F5831C4F5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4267200"/>
            <a:ext cx="3962400" cy="231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F5E4EA6F-1815-310A-5142-BF4DD1B0D932}"/>
              </a:ext>
            </a:extLst>
          </p:cNvPr>
          <p:cNvSpPr>
            <a:spLocks noGrp="1"/>
          </p:cNvSpPr>
          <p:nvPr>
            <p:ph type="title" idx="4294967295"/>
          </p:nvPr>
        </p:nvSpPr>
        <p:spPr>
          <a:xfrm>
            <a:off x="460375" y="274638"/>
            <a:ext cx="8229600" cy="1143000"/>
          </a:xfrm>
        </p:spPr>
        <p:txBody>
          <a:bodyPr/>
          <a:lstStyle/>
          <a:p>
            <a:pPr eaLnBrk="1" hangingPunct="1"/>
            <a:r>
              <a:rPr lang="en-US" altLang="en-US" b="1" dirty="0">
                <a:solidFill>
                  <a:srgbClr val="C00000"/>
                </a:solidFill>
                <a:latin typeface="Times New Roman" panose="02020603050405020304" pitchFamily="18" charset="0"/>
                <a:cs typeface="Times New Roman" panose="02020603050405020304" pitchFamily="18" charset="0"/>
              </a:rPr>
              <a:t>Little’s Law</a:t>
            </a:r>
          </a:p>
        </p:txBody>
      </p:sp>
      <mc:AlternateContent xmlns:mc="http://schemas.openxmlformats.org/markup-compatibility/2006">
        <mc:Choice xmlns:a14="http://schemas.microsoft.com/office/drawing/2010/main" Requires="a14">
          <p:sp>
            <p:nvSpPr>
              <p:cNvPr id="19459" name="Content Placeholder 2">
                <a:extLst>
                  <a:ext uri="{FF2B5EF4-FFF2-40B4-BE49-F238E27FC236}">
                    <a16:creationId xmlns:a16="http://schemas.microsoft.com/office/drawing/2014/main" id="{BF7086B6-7196-97D9-68B5-CA6117077514}"/>
                  </a:ext>
                </a:extLst>
              </p:cNvPr>
              <p:cNvSpPr>
                <a:spLocks noGrp="1"/>
              </p:cNvSpPr>
              <p:nvPr>
                <p:ph sz="quarter" idx="4294967295"/>
              </p:nvPr>
            </p:nvSpPr>
            <p:spPr>
              <a:xfrm>
                <a:off x="457200" y="1600200"/>
                <a:ext cx="8229600" cy="4495800"/>
              </a:xfrm>
            </p:spPr>
            <p:txBody>
              <a:bodyPr/>
              <a:lstStyle/>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The mean queue length or the average number of customers </a:t>
                </a:r>
                <a:r>
                  <a:rPr lang="en-US" altLang="en-US" i="1" dirty="0">
                    <a:latin typeface="Times New Roman" panose="02020603050405020304" pitchFamily="18" charset="0"/>
                    <a:cs typeface="Times New Roman" panose="02020603050405020304" pitchFamily="18" charset="0"/>
                  </a:rPr>
                  <a:t>(N) </a:t>
                </a:r>
                <a:r>
                  <a:rPr lang="en-US" altLang="en-US" dirty="0">
                    <a:latin typeface="Times New Roman" panose="02020603050405020304" pitchFamily="18" charset="0"/>
                    <a:cs typeface="Times New Roman" panose="02020603050405020304" pitchFamily="18" charset="0"/>
                  </a:rPr>
                  <a:t>can be determined from the following equation:</a:t>
                </a:r>
              </a:p>
              <a:p>
                <a:pPr marL="0" indent="0" eaLnBrk="1" hangingPunct="1">
                  <a:buNone/>
                </a:pPr>
                <a14:m>
                  <m:oMathPara xmlns:m="http://schemas.openxmlformats.org/officeDocument/2006/math">
                    <m:oMathParaPr>
                      <m:jc m:val="center"/>
                    </m:oMathParaPr>
                    <m:oMath xmlns:m="http://schemas.openxmlformats.org/officeDocument/2006/math">
                      <m:r>
                        <a:rPr lang="en-NZ" altLang="en-US" b="0" i="1" smtClean="0">
                          <a:latin typeface="Cambria Math" panose="02040503050406030204" pitchFamily="18" charset="0"/>
                          <a:cs typeface="Times New Roman" panose="02020603050405020304" pitchFamily="18" charset="0"/>
                        </a:rPr>
                        <m:t>𝑁</m:t>
                      </m:r>
                      <m:r>
                        <a:rPr lang="en-NZ" altLang="en-US" b="0" i="1" smtClean="0">
                          <a:latin typeface="Cambria Math" panose="02040503050406030204" pitchFamily="18" charset="0"/>
                          <a:cs typeface="Times New Roman" panose="02020603050405020304" pitchFamily="18" charset="0"/>
                        </a:rPr>
                        <m:t>= </m:t>
                      </m:r>
                      <m:r>
                        <a:rPr lang="en-NZ" altLang="en-US" b="0" i="1" smtClean="0">
                          <a:latin typeface="Cambria Math" panose="02040503050406030204" pitchFamily="18" charset="0"/>
                          <a:ea typeface="Cambria Math" panose="02040503050406030204" pitchFamily="18" charset="0"/>
                          <a:cs typeface="Times New Roman" panose="02020603050405020304" pitchFamily="18" charset="0"/>
                        </a:rPr>
                        <m:t>𝜆</m:t>
                      </m:r>
                      <m:r>
                        <a:rPr lang="en-NZ" altLang="en-US" b="0" i="1" smtClean="0">
                          <a:latin typeface="Cambria Math" panose="02040503050406030204" pitchFamily="18" charset="0"/>
                          <a:ea typeface="Cambria Math" panose="02040503050406030204" pitchFamily="18" charset="0"/>
                          <a:cs typeface="Times New Roman" panose="02020603050405020304" pitchFamily="18" charset="0"/>
                        </a:rPr>
                        <m:t>𝑇</m:t>
                      </m:r>
                    </m:oMath>
                  </m:oMathPara>
                </a14:m>
                <a:endParaRPr lang="en-US" altLang="en-US" dirty="0">
                  <a:latin typeface="Times New Roman" panose="02020603050405020304" pitchFamily="18" charset="0"/>
                  <a:cs typeface="Times New Roman" panose="02020603050405020304" pitchFamily="18" charset="0"/>
                </a:endParaRPr>
              </a:p>
              <a:p>
                <a:pPr marL="0" indent="0" eaLnBrk="1" hangingPunct="1">
                  <a:buNone/>
                </a:pPr>
                <a:r>
                  <a:rPr lang="en-US" altLang="en-US" dirty="0">
                    <a:latin typeface="Times New Roman" panose="02020603050405020304" pitchFamily="18" charset="0"/>
                    <a:cs typeface="Times New Roman" panose="02020603050405020304" pitchFamily="18" charset="0"/>
                  </a:rPr>
                  <a:t>lambda is the average customer arrival rate, and T is the average service time for a customer.</a:t>
                </a:r>
              </a:p>
              <a:p>
                <a:pPr marL="0" indent="0" eaLnBrk="1" hangingPunct="1">
                  <a:buNone/>
                </a:pPr>
                <a:r>
                  <a:rPr lang="en-US" altLang="en-US" dirty="0">
                    <a:latin typeface="Times New Roman" panose="02020603050405020304" pitchFamily="18" charset="0"/>
                    <a:cs typeface="Times New Roman" panose="02020603050405020304" pitchFamily="18" charset="0"/>
                  </a:rPr>
                  <a:t>* Finding ways to reduce flow time can lead to reduced costs and higher earnings.</a:t>
                </a:r>
              </a:p>
              <a:p>
                <a:pPr eaLnBrk="1" hangingPunct="1">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p:txBody>
          </p:sp>
        </mc:Choice>
        <mc:Fallback>
          <p:sp>
            <p:nvSpPr>
              <p:cNvPr id="19459" name="Content Placeholder 2">
                <a:extLst>
                  <a:ext uri="{FF2B5EF4-FFF2-40B4-BE49-F238E27FC236}">
                    <a16:creationId xmlns:a16="http://schemas.microsoft.com/office/drawing/2014/main" id="{BF7086B6-7196-97D9-68B5-CA6117077514}"/>
                  </a:ext>
                </a:extLst>
              </p:cNvPr>
              <p:cNvSpPr>
                <a:spLocks noGrp="1" noRot="1" noChangeAspect="1" noMove="1" noResize="1" noEditPoints="1" noAdjustHandles="1" noChangeArrowheads="1" noChangeShapeType="1" noTextEdit="1"/>
              </p:cNvSpPr>
              <p:nvPr>
                <p:ph sz="quarter" idx="4294967295"/>
              </p:nvPr>
            </p:nvSpPr>
            <p:spPr>
              <a:xfrm>
                <a:off x="457200" y="1600200"/>
                <a:ext cx="8229600" cy="4495800"/>
              </a:xfrm>
              <a:blipFill>
                <a:blip r:embed="rId3"/>
                <a:stretch>
                  <a:fillRect l="-1926" t="-2171" r="-1259"/>
                </a:stretch>
              </a:blipFill>
            </p:spPr>
            <p:txBody>
              <a:bodyPr/>
              <a:lstStyle/>
              <a:p>
                <a:r>
                  <a:rPr lang="en-NZ">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FE628C-8026-B9FC-4BBB-584B9AD751E8}"/>
              </a:ext>
            </a:extLst>
          </p:cNvPr>
          <p:cNvSpPr>
            <a:spLocks noGrp="1"/>
          </p:cNvSpPr>
          <p:nvPr>
            <p:ph type="dt" sz="half" idx="10"/>
          </p:nvPr>
        </p:nvSpPr>
        <p:spPr/>
        <p:txBody>
          <a:bodyPr/>
          <a:lstStyle/>
          <a:p>
            <a:pPr>
              <a:defRPr/>
            </a:pPr>
            <a:fld id="{BA7BE59B-A698-4782-87CC-3C028DA3150B}" type="datetime5">
              <a:rPr lang="en-US" smtClean="0"/>
              <a:t>10-Jul-23</a:t>
            </a:fld>
            <a:endParaRPr lang="en-US"/>
          </a:p>
        </p:txBody>
      </p:sp>
      <p:sp>
        <p:nvSpPr>
          <p:cNvPr id="3" name="Footer Placeholder 2">
            <a:extLst>
              <a:ext uri="{FF2B5EF4-FFF2-40B4-BE49-F238E27FC236}">
                <a16:creationId xmlns:a16="http://schemas.microsoft.com/office/drawing/2014/main" id="{9E2DAA1E-EEF3-AF82-1C53-0FAAD727BBD2}"/>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3F4A73C2-0829-F9ED-BD35-E5FD99E72B37}"/>
              </a:ext>
            </a:extLst>
          </p:cNvPr>
          <p:cNvSpPr>
            <a:spLocks noGrp="1"/>
          </p:cNvSpPr>
          <p:nvPr>
            <p:ph type="sldNum" sz="quarter" idx="12"/>
          </p:nvPr>
        </p:nvSpPr>
        <p:spPr/>
        <p:txBody>
          <a:bodyPr/>
          <a:lstStyle/>
          <a:p>
            <a:fld id="{CE044D25-0416-42B9-9B68-64245915A2EA}" type="slidenum">
              <a:rPr lang="en-US" altLang="en-US" smtClean="0"/>
              <a:pPr/>
              <a:t>2</a:t>
            </a:fld>
            <a:endParaRPr lang="en-US" altLang="en-US"/>
          </a:p>
        </p:txBody>
      </p:sp>
      <p:sp>
        <p:nvSpPr>
          <p:cNvPr id="5" name="TextBox 4">
            <a:extLst>
              <a:ext uri="{FF2B5EF4-FFF2-40B4-BE49-F238E27FC236}">
                <a16:creationId xmlns:a16="http://schemas.microsoft.com/office/drawing/2014/main" id="{81CFF1BD-99F3-E05B-EEB1-302095C84AA7}"/>
              </a:ext>
            </a:extLst>
          </p:cNvPr>
          <p:cNvSpPr txBox="1"/>
          <p:nvPr/>
        </p:nvSpPr>
        <p:spPr>
          <a:xfrm>
            <a:off x="700007" y="1474909"/>
            <a:ext cx="7772400" cy="4832092"/>
          </a:xfrm>
          <a:prstGeom prst="rect">
            <a:avLst/>
          </a:prstGeom>
          <a:noFill/>
        </p:spPr>
        <p:txBody>
          <a:bodyPr wrap="square" rtlCol="0">
            <a:spAutoFit/>
          </a:bodyPr>
          <a:lstStyle/>
          <a:p>
            <a:r>
              <a:rPr lang="en-NZ" sz="2200" dirty="0">
                <a:latin typeface="Times New Roman" panose="02020603050405020304" pitchFamily="18" charset="0"/>
                <a:cs typeface="Times New Roman" panose="02020603050405020304" pitchFamily="18" charset="0"/>
              </a:rPr>
              <a:t>10 – 07 – 2023 Lecture class</a:t>
            </a:r>
          </a:p>
          <a:p>
            <a:r>
              <a:rPr lang="en-NZ" sz="2200" dirty="0">
                <a:latin typeface="Times New Roman" panose="02020603050405020304" pitchFamily="18" charset="0"/>
                <a:cs typeface="Times New Roman" panose="02020603050405020304" pitchFamily="18" charset="0"/>
              </a:rPr>
              <a:t>11 – 07 – 2023 Lecture class</a:t>
            </a:r>
          </a:p>
          <a:p>
            <a:r>
              <a:rPr lang="en-NZ" sz="2200" dirty="0">
                <a:latin typeface="Times New Roman" panose="02020603050405020304" pitchFamily="18" charset="0"/>
                <a:cs typeface="Times New Roman" panose="02020603050405020304" pitchFamily="18" charset="0"/>
              </a:rPr>
              <a:t>13 – 07 – 2023 Lecture class</a:t>
            </a:r>
          </a:p>
          <a:p>
            <a:endParaRPr lang="en-NZ" sz="2200" dirty="0">
              <a:latin typeface="Times New Roman" panose="02020603050405020304" pitchFamily="18" charset="0"/>
              <a:cs typeface="Times New Roman" panose="02020603050405020304" pitchFamily="18" charset="0"/>
            </a:endParaRPr>
          </a:p>
          <a:p>
            <a:endParaRPr lang="en-NZ" sz="2200" dirty="0">
              <a:latin typeface="Times New Roman" panose="02020603050405020304" pitchFamily="18" charset="0"/>
              <a:cs typeface="Times New Roman" panose="02020603050405020304" pitchFamily="18" charset="0"/>
            </a:endParaRPr>
          </a:p>
          <a:p>
            <a:r>
              <a:rPr lang="en-NZ" sz="2200" dirty="0">
                <a:latin typeface="Times New Roman" panose="02020603050405020304" pitchFamily="18" charset="0"/>
                <a:cs typeface="Times New Roman" panose="02020603050405020304" pitchFamily="18" charset="0"/>
              </a:rPr>
              <a:t>17 – 07 – 2023 Lecture class</a:t>
            </a:r>
          </a:p>
          <a:p>
            <a:r>
              <a:rPr lang="en-NZ" sz="2200" dirty="0">
                <a:latin typeface="Times New Roman" panose="02020603050405020304" pitchFamily="18" charset="0"/>
                <a:cs typeface="Times New Roman" panose="02020603050405020304" pitchFamily="18" charset="0"/>
              </a:rPr>
              <a:t>18 – 07 – 2023 Lecture class</a:t>
            </a:r>
          </a:p>
          <a:p>
            <a:r>
              <a:rPr lang="en-NZ" sz="2200" dirty="0">
                <a:latin typeface="Times New Roman" panose="02020603050405020304" pitchFamily="18" charset="0"/>
                <a:cs typeface="Times New Roman" panose="02020603050405020304" pitchFamily="18" charset="0"/>
              </a:rPr>
              <a:t>20 – 07 – 2023 Lecture class</a:t>
            </a:r>
          </a:p>
          <a:p>
            <a:endParaRPr lang="en-NZ" sz="2200" dirty="0">
              <a:latin typeface="Times New Roman" panose="02020603050405020304" pitchFamily="18" charset="0"/>
              <a:cs typeface="Times New Roman" panose="02020603050405020304" pitchFamily="18" charset="0"/>
            </a:endParaRPr>
          </a:p>
          <a:p>
            <a:endParaRPr lang="en-NZ" sz="2200" dirty="0">
              <a:latin typeface="Times New Roman" panose="02020603050405020304" pitchFamily="18" charset="0"/>
              <a:cs typeface="Times New Roman" panose="02020603050405020304" pitchFamily="18" charset="0"/>
            </a:endParaRPr>
          </a:p>
          <a:p>
            <a:r>
              <a:rPr lang="en-NZ" sz="2200" dirty="0">
                <a:latin typeface="Times New Roman" panose="02020603050405020304" pitchFamily="18" charset="0"/>
                <a:cs typeface="Times New Roman" panose="02020603050405020304" pitchFamily="18" charset="0"/>
              </a:rPr>
              <a:t>24 – 07 – 2023 Lecture class</a:t>
            </a:r>
          </a:p>
          <a:p>
            <a:r>
              <a:rPr lang="en-NZ" sz="2200" dirty="0">
                <a:solidFill>
                  <a:srgbClr val="C00000"/>
                </a:solidFill>
                <a:latin typeface="Times New Roman" panose="02020603050405020304" pitchFamily="18" charset="0"/>
                <a:cs typeface="Times New Roman" panose="02020603050405020304" pitchFamily="18" charset="0"/>
              </a:rPr>
              <a:t>25 – 07 – 2023 Assignment Exam</a:t>
            </a:r>
          </a:p>
          <a:p>
            <a:r>
              <a:rPr lang="en-NZ" sz="2200" dirty="0">
                <a:latin typeface="Times New Roman" panose="02020603050405020304" pitchFamily="18" charset="0"/>
                <a:cs typeface="Times New Roman" panose="02020603050405020304" pitchFamily="18" charset="0"/>
              </a:rPr>
              <a:t>27 – 07 – 2023 Lecture class</a:t>
            </a:r>
          </a:p>
          <a:p>
            <a:endParaRPr lang="en-NZ" sz="2200" dirty="0"/>
          </a:p>
        </p:txBody>
      </p:sp>
      <p:sp>
        <p:nvSpPr>
          <p:cNvPr id="6" name="TextBox 5">
            <a:extLst>
              <a:ext uri="{FF2B5EF4-FFF2-40B4-BE49-F238E27FC236}">
                <a16:creationId xmlns:a16="http://schemas.microsoft.com/office/drawing/2014/main" id="{EB7256F7-8F1A-EEEE-AA9B-5242F5A68D2A}"/>
              </a:ext>
            </a:extLst>
          </p:cNvPr>
          <p:cNvSpPr txBox="1"/>
          <p:nvPr/>
        </p:nvSpPr>
        <p:spPr>
          <a:xfrm>
            <a:off x="700007" y="845477"/>
            <a:ext cx="8062993" cy="461665"/>
          </a:xfrm>
          <a:prstGeom prst="rect">
            <a:avLst/>
          </a:prstGeom>
          <a:noFill/>
        </p:spPr>
        <p:txBody>
          <a:bodyPr wrap="square" rtlCol="0">
            <a:spAutoFit/>
          </a:bodyPr>
          <a:lstStyle/>
          <a:p>
            <a:r>
              <a:rPr lang="en-NZ" dirty="0">
                <a:solidFill>
                  <a:srgbClr val="C00000"/>
                </a:solidFill>
                <a:latin typeface="Times New Roman" panose="02020603050405020304" pitchFamily="18" charset="0"/>
                <a:cs typeface="Times New Roman" panose="02020603050405020304" pitchFamily="18" charset="0"/>
              </a:rPr>
              <a:t>Tentative Plan: </a:t>
            </a:r>
            <a:r>
              <a:rPr lang="en-NZ" sz="2400" b="1" i="1" dirty="0">
                <a:solidFill>
                  <a:srgbClr val="C00000"/>
                </a:solidFill>
                <a:effectLst/>
                <a:latin typeface="Times New Roman" panose="02020603050405020304" pitchFamily="18" charset="0"/>
                <a:ea typeface="MS Mincho" panose="02020609040205080304" pitchFamily="49" charset="-128"/>
                <a:cs typeface="Times New Roman" panose="02020603050405020304" pitchFamily="18" charset="0"/>
              </a:rPr>
              <a:t>Probabilistic Operations Research Models</a:t>
            </a:r>
            <a:endParaRPr lang="en-NZ"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7712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831B65-639E-8069-1E34-34106EB838D4}"/>
              </a:ext>
            </a:extLst>
          </p:cNvPr>
          <p:cNvSpPr>
            <a:spLocks noGrp="1"/>
          </p:cNvSpPr>
          <p:nvPr>
            <p:ph type="dt" sz="half" idx="10"/>
          </p:nvPr>
        </p:nvSpPr>
        <p:spPr/>
        <p:txBody>
          <a:bodyPr/>
          <a:lstStyle/>
          <a:p>
            <a:pPr>
              <a:defRPr/>
            </a:pPr>
            <a:fld id="{BA7BE59B-A698-4782-87CC-3C028DA3150B}" type="datetime5">
              <a:rPr lang="en-US" smtClean="0"/>
              <a:t>10-Jul-23</a:t>
            </a:fld>
            <a:endParaRPr lang="en-US"/>
          </a:p>
        </p:txBody>
      </p:sp>
      <p:sp>
        <p:nvSpPr>
          <p:cNvPr id="3" name="Footer Placeholder 2">
            <a:extLst>
              <a:ext uri="{FF2B5EF4-FFF2-40B4-BE49-F238E27FC236}">
                <a16:creationId xmlns:a16="http://schemas.microsoft.com/office/drawing/2014/main" id="{8BDD0056-4FB4-A02D-B42C-5C69A136E29F}"/>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6D49A03A-A1A7-52DE-50E7-6FF2B0B4FDFB}"/>
              </a:ext>
            </a:extLst>
          </p:cNvPr>
          <p:cNvSpPr>
            <a:spLocks noGrp="1"/>
          </p:cNvSpPr>
          <p:nvPr>
            <p:ph type="sldNum" sz="quarter" idx="12"/>
          </p:nvPr>
        </p:nvSpPr>
        <p:spPr/>
        <p:txBody>
          <a:bodyPr/>
          <a:lstStyle/>
          <a:p>
            <a:fld id="{CE044D25-0416-42B9-9B68-64245915A2EA}" type="slidenum">
              <a:rPr lang="en-US" altLang="en-US" smtClean="0"/>
              <a:pPr/>
              <a:t>20</a:t>
            </a:fld>
            <a:endParaRPr lang="en-US" altLang="en-US"/>
          </a:p>
        </p:txBody>
      </p:sp>
      <p:sp>
        <p:nvSpPr>
          <p:cNvPr id="7" name="Title 1">
            <a:extLst>
              <a:ext uri="{FF2B5EF4-FFF2-40B4-BE49-F238E27FC236}">
                <a16:creationId xmlns:a16="http://schemas.microsoft.com/office/drawing/2014/main" id="{ECE0ECD3-36E4-A964-E2A5-01C89C9259D4}"/>
              </a:ext>
            </a:extLst>
          </p:cNvPr>
          <p:cNvSpPr txBox="1">
            <a:spLocks/>
          </p:cNvSpPr>
          <p:nvPr/>
        </p:nvSpPr>
        <p:spPr bwMode="auto">
          <a:xfrm>
            <a:off x="460375"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r>
              <a:rPr lang="en-US" altLang="en-US" b="1" kern="0" dirty="0">
                <a:solidFill>
                  <a:srgbClr val="C00000"/>
                </a:solidFill>
                <a:latin typeface="Times New Roman" panose="02020603050405020304" pitchFamily="18" charset="0"/>
                <a:cs typeface="Times New Roman" panose="02020603050405020304" pitchFamily="18" charset="0"/>
              </a:rPr>
              <a:t>Little’s Law Example</a:t>
            </a:r>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DB0347AF-C6C9-0A60-7911-C78EFA17D009}"/>
                  </a:ext>
                </a:extLst>
              </p:cNvPr>
              <p:cNvSpPr txBox="1">
                <a:spLocks/>
              </p:cNvSpPr>
              <p:nvPr/>
            </p:nvSpPr>
            <p:spPr bwMode="auto">
              <a:xfrm>
                <a:off x="685800" y="1600200"/>
                <a:ext cx="8001000" cy="4495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2"/>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a:lstStyle>
              <a:p>
                <a:pPr marL="0" indent="0" algn="just" eaLnBrk="1" hangingPunct="1">
                  <a:buNone/>
                </a:pPr>
                <a:r>
                  <a:rPr lang="en-US" sz="2400" b="0" i="0" dirty="0">
                    <a:solidFill>
                      <a:srgbClr val="202122"/>
                    </a:solidFill>
                    <a:effectLst/>
                    <a:latin typeface="Times New Roman" panose="02020603050405020304" pitchFamily="18" charset="0"/>
                    <a:cs typeface="Times New Roman" panose="02020603050405020304" pitchFamily="18" charset="0"/>
                  </a:rPr>
                  <a:t>Assume customers arrive at the rate of 10 per hour and stay an average of 0.5 hours. This means we should find the average number of customers in the store at any time to be 5.</a:t>
                </a:r>
              </a:p>
              <a:p>
                <a:pPr marL="0" indent="0" algn="just" eaLnBrk="1" hangingPunct="1">
                  <a:buNone/>
                </a:pPr>
                <a14:m>
                  <m:oMathPara xmlns:m="http://schemas.openxmlformats.org/officeDocument/2006/math">
                    <m:oMathParaPr>
                      <m:jc m:val="centerGroup"/>
                    </m:oMathParaPr>
                    <m:oMath xmlns:m="http://schemas.openxmlformats.org/officeDocument/2006/math">
                      <m:r>
                        <a:rPr lang="en-US" altLang="en-US" sz="2400" i="1" kern="0" dirty="0" smtClean="0">
                          <a:latin typeface="Cambria Math" panose="02040503050406030204" pitchFamily="18" charset="0"/>
                          <a:cs typeface="Times New Roman" panose="02020603050405020304" pitchFamily="18" charset="0"/>
                        </a:rPr>
                        <m:t>𝐿</m:t>
                      </m:r>
                      <m:r>
                        <a:rPr lang="en-US" altLang="en-US" sz="2400" i="1" kern="0" dirty="0" smtClean="0">
                          <a:latin typeface="Cambria Math" panose="02040503050406030204" pitchFamily="18" charset="0"/>
                          <a:cs typeface="Times New Roman" panose="02020603050405020304" pitchFamily="18" charset="0"/>
                        </a:rPr>
                        <m:t>=10 × 0.</m:t>
                      </m:r>
                      <m:r>
                        <a:rPr lang="en-US" altLang="en-US" sz="2400" i="1" kern="0" dirty="0" smtClean="0">
                          <a:latin typeface="Cambria Math" panose="02040503050406030204" pitchFamily="18" charset="0"/>
                          <a:cs typeface="Times New Roman" panose="02020603050405020304" pitchFamily="18" charset="0"/>
                        </a:rPr>
                        <m:t>5=5</m:t>
                      </m:r>
                    </m:oMath>
                  </m:oMathPara>
                </a14:m>
                <a:endParaRPr lang="en-US" altLang="en-US" sz="2400" kern="0" dirty="0">
                  <a:latin typeface="Times New Roman" panose="02020603050405020304" pitchFamily="18" charset="0"/>
                  <a:cs typeface="Times New Roman" panose="02020603050405020304" pitchFamily="18" charset="0"/>
                </a:endParaRPr>
              </a:p>
              <a:p>
                <a:pPr marL="0" indent="0" algn="just" eaLnBrk="1" hangingPunct="1">
                  <a:buNone/>
                </a:pPr>
                <a:r>
                  <a:rPr lang="en-US" altLang="en-US" sz="2400" kern="0" dirty="0">
                    <a:latin typeface="Times New Roman" panose="02020603050405020304" pitchFamily="18" charset="0"/>
                    <a:cs typeface="Times New Roman" panose="02020603050405020304" pitchFamily="18" charset="0"/>
                  </a:rPr>
                  <a:t>Now suppose the store is considering doing more advertising to raise the arrival rate to 20 per hour. The store must either be prepared to host an average of 10 occupants or must reduce the time each customer spends in the store to 0.25 hours. The store might achieve the latter by ringing up the bill faster or by adding more counters.</a:t>
                </a:r>
              </a:p>
            </p:txBody>
          </p:sp>
        </mc:Choice>
        <mc:Fallback>
          <p:sp>
            <p:nvSpPr>
              <p:cNvPr id="8" name="Content Placeholder 2">
                <a:extLst>
                  <a:ext uri="{FF2B5EF4-FFF2-40B4-BE49-F238E27FC236}">
                    <a16:creationId xmlns:a16="http://schemas.microsoft.com/office/drawing/2014/main" id="{DB0347AF-C6C9-0A60-7911-C78EFA17D009}"/>
                  </a:ext>
                </a:extLst>
              </p:cNvPr>
              <p:cNvSpPr txBox="1">
                <a:spLocks noRot="1" noChangeAspect="1" noMove="1" noResize="1" noEditPoints="1" noAdjustHandles="1" noChangeArrowheads="1" noChangeShapeType="1" noTextEdit="1"/>
              </p:cNvSpPr>
              <p:nvPr/>
            </p:nvSpPr>
            <p:spPr bwMode="auto">
              <a:xfrm>
                <a:off x="685800" y="1600200"/>
                <a:ext cx="8001000" cy="4495800"/>
              </a:xfrm>
              <a:prstGeom prst="rect">
                <a:avLst/>
              </a:prstGeom>
              <a:blipFill>
                <a:blip r:embed="rId3"/>
                <a:stretch>
                  <a:fillRect l="-1220" t="-1085" r="-114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NZ">
                    <a:noFill/>
                  </a:rPr>
                  <a:t> </a:t>
                </a:r>
              </a:p>
            </p:txBody>
          </p:sp>
        </mc:Fallback>
      </mc:AlternateContent>
    </p:spTree>
    <p:extLst>
      <p:ext uri="{BB962C8B-B14F-4D97-AF65-F5344CB8AC3E}">
        <p14:creationId xmlns:p14="http://schemas.microsoft.com/office/powerpoint/2010/main" val="1256700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70AF018D-2277-6650-E7C7-A7FE70FBDEEE}"/>
              </a:ext>
            </a:extLst>
          </p:cNvPr>
          <p:cNvSpPr>
            <a:spLocks noGrp="1"/>
          </p:cNvSpPr>
          <p:nvPr>
            <p:ph type="title" idx="4294967295"/>
          </p:nvPr>
        </p:nvSpPr>
        <p:spPr>
          <a:xfrm>
            <a:off x="685800" y="990600"/>
            <a:ext cx="8229600" cy="1143000"/>
          </a:xfrm>
        </p:spPr>
        <p:txBody>
          <a:bodyPr/>
          <a:lstStyle/>
          <a:p>
            <a:pPr eaLnBrk="1" hangingPunct="1"/>
            <a:r>
              <a:rPr lang="en-US" altLang="en-US" sz="4000" b="1" dirty="0">
                <a:solidFill>
                  <a:srgbClr val="C00000"/>
                </a:solidFill>
                <a:latin typeface="Times New Roman" panose="02020603050405020304" pitchFamily="18" charset="0"/>
                <a:cs typeface="Times New Roman" panose="02020603050405020304" pitchFamily="18" charset="0"/>
              </a:rPr>
              <a:t>Poisson Distribution</a:t>
            </a:r>
            <a:br>
              <a:rPr lang="en-US" altLang="en-US" sz="4000" dirty="0">
                <a:solidFill>
                  <a:srgbClr val="C00000"/>
                </a:solidFill>
                <a:latin typeface="Times New Roman" panose="02020603050405020304" pitchFamily="18" charset="0"/>
                <a:cs typeface="Times New Roman" panose="02020603050405020304" pitchFamily="18" charset="0"/>
              </a:rPr>
            </a:br>
            <a:r>
              <a:rPr lang="en-US" altLang="en-US" sz="1800" dirty="0">
                <a:solidFill>
                  <a:srgbClr val="C00000"/>
                </a:solidFill>
                <a:latin typeface="Times New Roman" panose="02020603050405020304" pitchFamily="18" charset="0"/>
                <a:cs typeface="Times New Roman" panose="02020603050405020304" pitchFamily="18" charset="0"/>
              </a:rPr>
              <a:t>Poisson role in the arrival and service process: </a:t>
            </a:r>
            <a:br>
              <a:rPr lang="en-US" altLang="en-US" sz="4000" b="1" dirty="0">
                <a:solidFill>
                  <a:srgbClr val="C00000"/>
                </a:solidFill>
                <a:latin typeface="Times New Roman" panose="02020603050405020304" pitchFamily="18" charset="0"/>
                <a:cs typeface="Times New Roman" panose="02020603050405020304" pitchFamily="18" charset="0"/>
              </a:rPr>
            </a:br>
            <a:endParaRPr lang="en-US" altLang="en-US" sz="4000" dirty="0">
              <a:solidFill>
                <a:srgbClr val="C00000"/>
              </a:solidFill>
              <a:latin typeface="Times New Roman" panose="02020603050405020304" pitchFamily="18" charset="0"/>
              <a:cs typeface="Times New Roman" panose="02020603050405020304" pitchFamily="18" charset="0"/>
            </a:endParaRPr>
          </a:p>
        </p:txBody>
      </p:sp>
      <p:sp>
        <p:nvSpPr>
          <p:cNvPr id="20483" name="Content Placeholder 2">
            <a:extLst>
              <a:ext uri="{FF2B5EF4-FFF2-40B4-BE49-F238E27FC236}">
                <a16:creationId xmlns:a16="http://schemas.microsoft.com/office/drawing/2014/main" id="{8F66741C-A854-673F-489B-6FAAA05B0412}"/>
              </a:ext>
            </a:extLst>
          </p:cNvPr>
          <p:cNvSpPr>
            <a:spLocks noGrp="1"/>
          </p:cNvSpPr>
          <p:nvPr>
            <p:ph sz="quarter" idx="4294967295"/>
          </p:nvPr>
        </p:nvSpPr>
        <p:spPr>
          <a:xfrm>
            <a:off x="685800" y="1752600"/>
            <a:ext cx="8001000" cy="4495800"/>
          </a:xfrm>
        </p:spPr>
        <p:txBody>
          <a:bodyPr/>
          <a:lstStyle/>
          <a:p>
            <a:pPr marL="319088" indent="-319088" algn="just" eaLnBrk="1" hangingPunct="1">
              <a:buFontTx/>
              <a:buNone/>
            </a:pPr>
            <a:r>
              <a:rPr lang="en-US" altLang="en-US" sz="2800" b="1" dirty="0">
                <a:latin typeface="Times New Roman" panose="02020603050405020304" pitchFamily="18" charset="0"/>
                <a:cs typeface="Times New Roman" panose="02020603050405020304" pitchFamily="18" charset="0"/>
              </a:rPr>
              <a:t>Poisson (or random) processes </a:t>
            </a:r>
            <a:r>
              <a:rPr lang="en-US" altLang="en-US" sz="2800" dirty="0">
                <a:latin typeface="Times New Roman" panose="02020603050405020304" pitchFamily="18" charset="0"/>
                <a:cs typeface="Times New Roman" panose="02020603050405020304" pitchFamily="18" charset="0"/>
              </a:rPr>
              <a:t> means that the distribution of both the arrival times and the service times follow the exponential distribution. Because of the mathematical nature of this exponential distribution, we can find many relationships based on performance which help us when looking at the arrival rate and service rate.</a:t>
            </a:r>
          </a:p>
          <a:p>
            <a:pPr marL="319088" indent="-319088" algn="just" eaLnBrk="1" hangingPunct="1">
              <a:buFontTx/>
              <a:buNone/>
            </a:pPr>
            <a:r>
              <a:rPr lang="en-US" altLang="en-US" sz="2800" b="1" dirty="0">
                <a:latin typeface="Times New Roman" panose="02020603050405020304" pitchFamily="18" charset="0"/>
                <a:cs typeface="Times New Roman" panose="02020603050405020304" pitchFamily="18" charset="0"/>
              </a:rPr>
              <a:t>Poisson process. </a:t>
            </a:r>
            <a:r>
              <a:rPr lang="en-US" altLang="en-US" sz="2800" dirty="0">
                <a:latin typeface="Times New Roman" panose="02020603050405020304" pitchFamily="18" charset="0"/>
                <a:cs typeface="Times New Roman" panose="02020603050405020304" pitchFamily="18" charset="0"/>
              </a:rPr>
              <a:t>An arrival process where customers arrive one at a time and where the interval s between arrivals is described by independent random variables.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3BE19D7F-6F3A-7F17-DD16-6E212A40E13F}"/>
              </a:ext>
            </a:extLst>
          </p:cNvPr>
          <p:cNvSpPr>
            <a:spLocks noGrp="1"/>
          </p:cNvSpPr>
          <p:nvPr>
            <p:ph type="title" idx="4294967295"/>
          </p:nvPr>
        </p:nvSpPr>
        <p:spPr>
          <a:xfrm>
            <a:off x="990600" y="228600"/>
            <a:ext cx="8153400" cy="9906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Factors of a Queuing System</a:t>
            </a:r>
          </a:p>
        </p:txBody>
      </p:sp>
      <p:sp>
        <p:nvSpPr>
          <p:cNvPr id="21507" name="Content Placeholder 4">
            <a:extLst>
              <a:ext uri="{FF2B5EF4-FFF2-40B4-BE49-F238E27FC236}">
                <a16:creationId xmlns:a16="http://schemas.microsoft.com/office/drawing/2014/main" id="{C55F3132-AC02-13DF-F8F1-C0941BB00A54}"/>
              </a:ext>
            </a:extLst>
          </p:cNvPr>
          <p:cNvSpPr>
            <a:spLocks noGrp="1"/>
          </p:cNvSpPr>
          <p:nvPr>
            <p:ph sz="quarter" idx="4294967295"/>
          </p:nvPr>
        </p:nvSpPr>
        <p:spPr>
          <a:xfrm>
            <a:off x="457200" y="1295400"/>
            <a:ext cx="8229600" cy="4525963"/>
          </a:xfrm>
        </p:spPr>
        <p:txBody>
          <a:bodyPr/>
          <a:lstStyle/>
          <a:p>
            <a:pPr algn="just" eaLnBrk="1" hangingPunct="1">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When do customers arrive?</a:t>
            </a:r>
          </a:p>
          <a:p>
            <a:pPr marL="639763" lvl="1" indent="-273050" algn="just" eaLnBrk="1" hangingPunct="1"/>
            <a:r>
              <a:rPr lang="en-US" altLang="en-US" sz="2400" dirty="0">
                <a:latin typeface="Times New Roman" panose="02020603050405020304" pitchFamily="18" charset="0"/>
                <a:cs typeface="Times New Roman" panose="02020603050405020304" pitchFamily="18" charset="0"/>
              </a:rPr>
              <a:t> Are customer arrivals increased during a certain time (restaurant- Denny’s: breakfast, lunch, dinner) Or is the customer traffic more randomly distributed (a café-Starbucks) </a:t>
            </a:r>
          </a:p>
          <a:p>
            <a:pPr algn="just" eaLnBrk="1" hangingPunct="1">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Depending on what type of Queue line, How much time will customers spend</a:t>
            </a:r>
          </a:p>
          <a:p>
            <a:pPr algn="just" eaLnBrk="1" hangingPunct="1">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 Do customers typically leave in a fixed amount of time?</a:t>
            </a:r>
          </a:p>
          <a:p>
            <a:pPr algn="just" eaLnBrk="1" hangingPunct="1">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Does the customer service time vary with the type of customer? </a:t>
            </a:r>
          </a:p>
          <a:p>
            <a:pPr marL="319088" indent="-319088" algn="just" eaLnBrk="1" hangingPunct="1"/>
            <a:endParaRPr lang="en-US" altLang="en-US" sz="3000" dirty="0">
              <a:latin typeface="Times New Roman" panose="02020603050405020304" pitchFamily="18" charset="0"/>
              <a:cs typeface="Times New Roman" panose="02020603050405020304" pitchFamily="18" charset="0"/>
            </a:endParaRPr>
          </a:p>
        </p:txBody>
      </p:sp>
      <p:pic>
        <p:nvPicPr>
          <p:cNvPr id="21508" name="Picture 4">
            <a:extLst>
              <a:ext uri="{FF2B5EF4-FFF2-40B4-BE49-F238E27FC236}">
                <a16:creationId xmlns:a16="http://schemas.microsoft.com/office/drawing/2014/main" id="{9C50053E-C1D9-C862-FD65-BA37CF3C86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5821363"/>
            <a:ext cx="1143000" cy="10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5">
            <a:extLst>
              <a:ext uri="{FF2B5EF4-FFF2-40B4-BE49-F238E27FC236}">
                <a16:creationId xmlns:a16="http://schemas.microsoft.com/office/drawing/2014/main" id="{A99AF255-DCC2-FE56-7ECF-FD3B6CFFA8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04480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98F02BF5-B0D9-1D70-F32B-4AACB2A7840A}"/>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Important characteristics</a:t>
            </a:r>
          </a:p>
        </p:txBody>
      </p:sp>
      <p:sp>
        <p:nvSpPr>
          <p:cNvPr id="22531" name="Content Placeholder 2">
            <a:extLst>
              <a:ext uri="{FF2B5EF4-FFF2-40B4-BE49-F238E27FC236}">
                <a16:creationId xmlns:a16="http://schemas.microsoft.com/office/drawing/2014/main" id="{BB1644BB-CE02-C511-A93E-231F790F99FB}"/>
              </a:ext>
            </a:extLst>
          </p:cNvPr>
          <p:cNvSpPr>
            <a:spLocks noGrp="1"/>
          </p:cNvSpPr>
          <p:nvPr>
            <p:ph sz="quarter" idx="4294967295"/>
          </p:nvPr>
        </p:nvSpPr>
        <p:spPr>
          <a:xfrm>
            <a:off x="457200" y="1600200"/>
            <a:ext cx="8229600" cy="4495800"/>
          </a:xfrm>
        </p:spPr>
        <p:txBody>
          <a:bodyPr/>
          <a:lstStyle/>
          <a:p>
            <a:pPr algn="just"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Arrival Process:</a:t>
            </a:r>
            <a:r>
              <a:rPr lang="en-US" altLang="en-US" dirty="0">
                <a:latin typeface="Times New Roman" panose="02020603050405020304" pitchFamily="18" charset="0"/>
                <a:cs typeface="Times New Roman" panose="02020603050405020304" pitchFamily="18" charset="0"/>
              </a:rPr>
              <a:t> The probability distribution determines the system's customer arrivals. </a:t>
            </a:r>
          </a:p>
          <a:p>
            <a:pPr algn="just"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Service Process</a:t>
            </a:r>
            <a:r>
              <a:rPr lang="en-US" altLang="en-US" dirty="0">
                <a:latin typeface="Times New Roman" panose="02020603050405020304" pitchFamily="18" charset="0"/>
                <a:cs typeface="Times New Roman" panose="02020603050405020304" pitchFamily="18" charset="0"/>
              </a:rPr>
              <a:t>: determines the customer service times in the system. </a:t>
            </a:r>
          </a:p>
          <a:p>
            <a:pPr algn="just"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Number of Servers: </a:t>
            </a:r>
            <a:r>
              <a:rPr lang="en-US" altLang="en-US" dirty="0">
                <a:latin typeface="Times New Roman" panose="02020603050405020304" pitchFamily="18" charset="0"/>
                <a:cs typeface="Times New Roman" panose="02020603050405020304" pitchFamily="18" charset="0"/>
              </a:rPr>
              <a:t>Amount of servers available to provide service to the customers</a:t>
            </a:r>
            <a:endParaRPr lang="en-US" altLang="en-US" b="1" dirty="0">
              <a:latin typeface="Times New Roman" panose="02020603050405020304" pitchFamily="18" charset="0"/>
              <a:cs typeface="Times New Roman" panose="02020603050405020304" pitchFamily="18" charset="0"/>
            </a:endParaRPr>
          </a:p>
          <a:p>
            <a:pPr marL="319088" indent="-319088" algn="just" eaLnBrk="1" hangingPunct="1"/>
            <a:endParaRPr lang="en-US" altLang="en-US" dirty="0">
              <a:latin typeface="Times New Roman" panose="02020603050405020304" pitchFamily="18" charset="0"/>
              <a:cs typeface="Times New Roman" panose="02020603050405020304" pitchFamily="18" charset="0"/>
            </a:endParaRPr>
          </a:p>
          <a:p>
            <a:pPr marL="319088" indent="-319088" algn="just" eaLnBrk="1" hangingPunct="1">
              <a:buFontTx/>
              <a:buNone/>
            </a:pPr>
            <a:endParaRPr lang="en-US" altLang="en-US" dirty="0">
              <a:latin typeface="Times New Roman" panose="02020603050405020304" pitchFamily="18" charset="0"/>
              <a:cs typeface="Times New Roman" panose="02020603050405020304" pitchFamily="18" charset="0"/>
            </a:endParaRPr>
          </a:p>
          <a:p>
            <a:pPr marL="319088" indent="-319088" algn="just" eaLnBrk="1" hangingPunct="1"/>
            <a:endParaRPr lang="en-US"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a:extLst>
              <a:ext uri="{FF2B5EF4-FFF2-40B4-BE49-F238E27FC236}">
                <a16:creationId xmlns:a16="http://schemas.microsoft.com/office/drawing/2014/main" id="{43124FBB-CC49-D9C2-CBC4-F4B1D3E1B1EA}"/>
              </a:ext>
            </a:extLst>
          </p:cNvPr>
          <p:cNvSpPr>
            <a:spLocks noGrp="1"/>
          </p:cNvSpPr>
          <p:nvPr>
            <p:ph sz="quarter" idx="4294967295"/>
          </p:nvPr>
        </p:nvSpPr>
        <p:spPr>
          <a:xfrm>
            <a:off x="457200" y="381000"/>
            <a:ext cx="8229600" cy="5745163"/>
          </a:xfrm>
        </p:spPr>
        <p:txBody>
          <a:bodyPr/>
          <a:lstStyle/>
          <a:p>
            <a:pPr algn="just"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Queuing systems can then be classified as </a:t>
            </a:r>
            <a:r>
              <a:rPr lang="en-US" altLang="en-US" b="1" dirty="0">
                <a:latin typeface="Times New Roman" panose="02020603050405020304" pitchFamily="18" charset="0"/>
                <a:cs typeface="Times New Roman" panose="02020603050405020304" pitchFamily="18" charset="0"/>
              </a:rPr>
              <a:t>A/S/n</a:t>
            </a:r>
            <a:endParaRPr lang="en-US" altLang="en-US" dirty="0">
              <a:latin typeface="Times New Roman" panose="02020603050405020304" pitchFamily="18" charset="0"/>
              <a:cs typeface="Times New Roman" panose="02020603050405020304" pitchFamily="18" charset="0"/>
            </a:endParaRPr>
          </a:p>
          <a:p>
            <a:pPr algn="just"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 (Arrival Process) and S (Service Process) can be any of the following:</a:t>
            </a:r>
          </a:p>
          <a:p>
            <a:pPr algn="just"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Markov (M): </a:t>
            </a:r>
            <a:r>
              <a:rPr lang="en-US" altLang="en-US" dirty="0">
                <a:latin typeface="Times New Roman" panose="02020603050405020304" pitchFamily="18" charset="0"/>
                <a:cs typeface="Times New Roman" panose="02020603050405020304" pitchFamily="18" charset="0"/>
              </a:rPr>
              <a:t>exponential probability density (Poisson Distribution)</a:t>
            </a:r>
          </a:p>
          <a:p>
            <a:pPr algn="just"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Deterministic (D):</a:t>
            </a:r>
            <a:r>
              <a:rPr lang="en-US" altLang="en-US" dirty="0">
                <a:latin typeface="Times New Roman" panose="02020603050405020304" pitchFamily="18" charset="0"/>
                <a:cs typeface="Times New Roman" panose="02020603050405020304" pitchFamily="18" charset="0"/>
              </a:rPr>
              <a:t> Customers’ arrival is processed consistently</a:t>
            </a:r>
          </a:p>
          <a:p>
            <a:pPr algn="just"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“N”: </a:t>
            </a:r>
            <a:r>
              <a:rPr lang="en-US" altLang="en-US" dirty="0">
                <a:latin typeface="Times New Roman" panose="02020603050405020304" pitchFamily="18" charset="0"/>
                <a:cs typeface="Times New Roman" panose="02020603050405020304" pitchFamily="18" charset="0"/>
              </a:rPr>
              <a:t>Number of servers</a:t>
            </a:r>
          </a:p>
          <a:p>
            <a:pPr algn="just"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“G”: </a:t>
            </a:r>
            <a:r>
              <a:rPr lang="en-US" altLang="en-US" dirty="0">
                <a:latin typeface="Times New Roman" panose="02020603050405020304" pitchFamily="18" charset="0"/>
                <a:cs typeface="Times New Roman" panose="02020603050405020304" pitchFamily="18" charset="0"/>
              </a:rPr>
              <a:t>General, the system has “n” number of servers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AB1886B7-EF93-5AB5-DD44-86BA098A9E2A}"/>
              </a:ext>
            </a:extLst>
          </p:cNvPr>
          <p:cNvSpPr>
            <a:spLocks noGrp="1"/>
          </p:cNvSpPr>
          <p:nvPr>
            <p:ph type="title" idx="4294967295"/>
          </p:nvPr>
        </p:nvSpPr>
        <p:spPr>
          <a:xfrm>
            <a:off x="457200" y="533400"/>
            <a:ext cx="8229600" cy="1143000"/>
          </a:xfrm>
        </p:spPr>
        <p:txBody>
          <a:bodyPr/>
          <a:lstStyle/>
          <a:p>
            <a:pPr eaLnBrk="1" hangingPunct="1"/>
            <a:r>
              <a:rPr lang="en-US" altLang="en-US" sz="4000" dirty="0">
                <a:latin typeface="Times New Roman" panose="02020603050405020304" pitchFamily="18" charset="0"/>
                <a:cs typeface="Times New Roman" panose="02020603050405020304" pitchFamily="18" charset="0"/>
              </a:rPr>
              <a:t>Notation:  A/B/x/y/z</a:t>
            </a:r>
            <a:br>
              <a:rPr lang="en-US" altLang="en-US" sz="4000" dirty="0">
                <a:latin typeface="Times New Roman" panose="02020603050405020304" pitchFamily="18" charset="0"/>
                <a:cs typeface="Times New Roman" panose="02020603050405020304" pitchFamily="18" charset="0"/>
              </a:rPr>
            </a:br>
            <a:endParaRPr lang="en-US" altLang="en-US" sz="4000" dirty="0">
              <a:latin typeface="Times New Roman" panose="02020603050405020304" pitchFamily="18" charset="0"/>
              <a:cs typeface="Times New Roman" panose="02020603050405020304" pitchFamily="18" charset="0"/>
            </a:endParaRPr>
          </a:p>
        </p:txBody>
      </p:sp>
      <p:sp>
        <p:nvSpPr>
          <p:cNvPr id="24579" name="Content Placeholder 2">
            <a:extLst>
              <a:ext uri="{FF2B5EF4-FFF2-40B4-BE49-F238E27FC236}">
                <a16:creationId xmlns:a16="http://schemas.microsoft.com/office/drawing/2014/main" id="{400FF393-8F2F-3AFB-CBDB-13B5422CE26F}"/>
              </a:ext>
            </a:extLst>
          </p:cNvPr>
          <p:cNvSpPr>
            <a:spLocks noGrp="1"/>
          </p:cNvSpPr>
          <p:nvPr>
            <p:ph sz="quarter" idx="4294967295"/>
          </p:nvPr>
        </p:nvSpPr>
        <p:spPr>
          <a:xfrm>
            <a:off x="457200" y="1600200"/>
            <a:ext cx="8229600" cy="4495800"/>
          </a:xfrm>
        </p:spPr>
        <p:txBody>
          <a:bodyPr/>
          <a:lstStyle/>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 A = letter for arrival distribution</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 B = letter for service distribution</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 x = number of service channels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 y = number allowed in queue</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 z = queue discipline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7996838C-DA3E-9493-63E7-84E303025405}"/>
              </a:ext>
            </a:extLst>
          </p:cNvPr>
          <p:cNvSpPr>
            <a:spLocks noGrp="1"/>
          </p:cNvSpPr>
          <p:nvPr>
            <p:ph type="title" idx="4294967295"/>
          </p:nvPr>
        </p:nvSpPr>
        <p:spPr>
          <a:xfrm>
            <a:off x="460375" y="274638"/>
            <a:ext cx="8229600" cy="1143000"/>
          </a:xfrm>
        </p:spPr>
        <p:txBody>
          <a:bodyPr/>
          <a:lstStyle/>
          <a:p>
            <a:pPr eaLnBrk="1" hangingPunct="1"/>
            <a:r>
              <a:rPr lang="en-US" altLang="en-US" sz="3600" dirty="0">
                <a:solidFill>
                  <a:srgbClr val="C00000"/>
                </a:solidFill>
                <a:latin typeface="Times New Roman" panose="02020603050405020304" pitchFamily="18" charset="0"/>
                <a:cs typeface="Times New Roman" panose="02020603050405020304" pitchFamily="18" charset="0"/>
              </a:rPr>
              <a:t>Examples of Different Queuing Systems </a:t>
            </a:r>
          </a:p>
        </p:txBody>
      </p:sp>
      <p:sp>
        <p:nvSpPr>
          <p:cNvPr id="25603" name="Content Placeholder 2">
            <a:extLst>
              <a:ext uri="{FF2B5EF4-FFF2-40B4-BE49-F238E27FC236}">
                <a16:creationId xmlns:a16="http://schemas.microsoft.com/office/drawing/2014/main" id="{4B78B69E-E607-E30B-78E8-965A0844C085}"/>
              </a:ext>
            </a:extLst>
          </p:cNvPr>
          <p:cNvSpPr>
            <a:spLocks noGrp="1"/>
          </p:cNvSpPr>
          <p:nvPr>
            <p:ph sz="quarter" idx="4294967295"/>
          </p:nvPr>
        </p:nvSpPr>
        <p:spPr>
          <a:xfrm>
            <a:off x="457200" y="1600200"/>
            <a:ext cx="8229600" cy="4495800"/>
          </a:xfrm>
        </p:spPr>
        <p:txBody>
          <a:bodyPr/>
          <a:lstStyle/>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M/M/1 </a:t>
            </a:r>
            <a:r>
              <a:rPr lang="en-US" altLang="en-US" b="1" dirty="0">
                <a:latin typeface="Times New Roman" panose="02020603050405020304" pitchFamily="18" charset="0"/>
                <a:cs typeface="Times New Roman" panose="02020603050405020304" pitchFamily="18" charset="0"/>
              </a:rPr>
              <a:t>(A/S/n)</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Arrival Distribution: Poisson rate    (M) tells you to use exponential probability </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Service Distribution: again the M signifies an exponential probability</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1 represents the number of servers</a:t>
            </a:r>
          </a:p>
          <a:p>
            <a:pPr eaLnBrk="1" hangingPunct="1">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p:txBody>
      </p:sp>
      <p:pic>
        <p:nvPicPr>
          <p:cNvPr id="25604" name="Picture 1" descr="C:\Documents and Settings\edwajs\Local Settings\Temporary Internet Files\Content.IE5\ADGD6S0C\MCj01050720000[1].wmf">
            <a:extLst>
              <a:ext uri="{FF2B5EF4-FFF2-40B4-BE49-F238E27FC236}">
                <a16:creationId xmlns:a16="http://schemas.microsoft.com/office/drawing/2014/main" id="{FB521594-1357-770D-BB22-955597C587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2286000"/>
            <a:ext cx="2317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a:extLst>
              <a:ext uri="{FF2B5EF4-FFF2-40B4-BE49-F238E27FC236}">
                <a16:creationId xmlns:a16="http://schemas.microsoft.com/office/drawing/2014/main" id="{5194BC8C-AE61-3DFB-68FD-30DE65849129}"/>
              </a:ext>
            </a:extLst>
          </p:cNvPr>
          <p:cNvSpPr>
            <a:spLocks noGrp="1"/>
          </p:cNvSpPr>
          <p:nvPr>
            <p:ph sz="quarter" idx="4294967295"/>
          </p:nvPr>
        </p:nvSpPr>
        <p:spPr>
          <a:xfrm>
            <a:off x="533400" y="457200"/>
            <a:ext cx="8229600" cy="5410200"/>
          </a:xfrm>
        </p:spPr>
        <p:txBody>
          <a:bodyPr/>
          <a:lstStyle/>
          <a:p>
            <a:pPr marL="319088" indent="-319088" eaLnBrk="1" hangingPunct="1">
              <a:buFontTx/>
              <a:buNone/>
            </a:pPr>
            <a:r>
              <a:rPr lang="en-US" altLang="en-US" b="1" dirty="0">
                <a:latin typeface="Times New Roman" panose="02020603050405020304" pitchFamily="18" charset="0"/>
                <a:cs typeface="Times New Roman" panose="02020603050405020304" pitchFamily="18" charset="0"/>
              </a:rPr>
              <a:t> M/D/n</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-Arrival process is Poisson, but service is deterministic.</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The system has n servers.</a:t>
            </a:r>
          </a:p>
          <a:p>
            <a:pPr marL="319088" indent="-319088" eaLnBrk="1" hangingPunct="1">
              <a:buFontTx/>
              <a:buNone/>
            </a:pPr>
            <a:r>
              <a:rPr lang="en-US" altLang="en-US" dirty="0">
                <a:latin typeface="Times New Roman" panose="02020603050405020304" pitchFamily="18" charset="0"/>
                <a:cs typeface="Times New Roman" panose="02020603050405020304" pitchFamily="18" charset="0"/>
              </a:rPr>
              <a:t>ex: a ticket booking counter with n cashiers.</a:t>
            </a:r>
          </a:p>
          <a:p>
            <a:pPr marL="319088" indent="-319088" eaLnBrk="1" hangingPunct="1">
              <a:buFontTx/>
              <a:buNone/>
            </a:pPr>
            <a:r>
              <a:rPr lang="en-US" altLang="en-US" b="1" dirty="0">
                <a:latin typeface="Times New Roman" panose="02020603050405020304" pitchFamily="18" charset="0"/>
                <a:cs typeface="Times New Roman" panose="02020603050405020304" pitchFamily="18" charset="0"/>
              </a:rPr>
              <a:t> G/G/n</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 A general system in which the arrival and service time processes are both random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42A451BC-29E9-B37E-7653-617D64FC31FC}"/>
              </a:ext>
            </a:extLst>
          </p:cNvPr>
          <p:cNvSpPr>
            <a:spLocks noGrp="1"/>
          </p:cNvSpPr>
          <p:nvPr>
            <p:ph type="title" idx="4294967295"/>
          </p:nvPr>
        </p:nvSpPr>
        <p:spPr>
          <a:xfrm>
            <a:off x="460375" y="533400"/>
            <a:ext cx="8229600" cy="884238"/>
          </a:xfrm>
        </p:spPr>
        <p:txBody>
          <a:bodyPr/>
          <a:lstStyle/>
          <a:p>
            <a:pPr eaLnBrk="1" hangingPunct="1"/>
            <a:r>
              <a:rPr lang="en-US" altLang="en-US" sz="4000" b="1" dirty="0">
                <a:solidFill>
                  <a:srgbClr val="C00000"/>
                </a:solidFill>
                <a:latin typeface="Times New Roman" panose="02020603050405020304" pitchFamily="18" charset="0"/>
                <a:cs typeface="Times New Roman" panose="02020603050405020304" pitchFamily="18" charset="0"/>
              </a:rPr>
              <a:t>Poisson Arrivals</a:t>
            </a:r>
            <a:endParaRPr lang="en-US" altLang="en-US" sz="4000" dirty="0">
              <a:solidFill>
                <a:srgbClr val="C00000"/>
              </a:solidFill>
              <a:latin typeface="Times New Roman" panose="02020603050405020304" pitchFamily="18" charset="0"/>
              <a:cs typeface="Times New Roman" panose="02020603050405020304" pitchFamily="18" charset="0"/>
            </a:endParaRPr>
          </a:p>
        </p:txBody>
      </p:sp>
      <p:sp>
        <p:nvSpPr>
          <p:cNvPr id="27651" name="Content Placeholder 2">
            <a:extLst>
              <a:ext uri="{FF2B5EF4-FFF2-40B4-BE49-F238E27FC236}">
                <a16:creationId xmlns:a16="http://schemas.microsoft.com/office/drawing/2014/main" id="{397594F1-9593-EAD8-6F73-5818406DF043}"/>
              </a:ext>
            </a:extLst>
          </p:cNvPr>
          <p:cNvSpPr>
            <a:spLocks noGrp="1"/>
          </p:cNvSpPr>
          <p:nvPr>
            <p:ph sz="quarter" idx="4294967295"/>
          </p:nvPr>
        </p:nvSpPr>
        <p:spPr>
          <a:xfrm>
            <a:off x="685800" y="1524000"/>
            <a:ext cx="8229600" cy="5059363"/>
          </a:xfrm>
        </p:spPr>
        <p:txBody>
          <a:bodyPr/>
          <a:lstStyle/>
          <a:p>
            <a:pPr marL="319088" indent="-319088" algn="just" eaLnBrk="1" hangingPunct="1">
              <a:lnSpc>
                <a:spcPct val="80000"/>
              </a:lnSpc>
            </a:pPr>
            <a:r>
              <a:rPr lang="en-US" altLang="en-US" sz="2400" dirty="0">
                <a:latin typeface="Times New Roman" panose="02020603050405020304" pitchFamily="18" charset="0"/>
                <a:cs typeface="Times New Roman" panose="02020603050405020304" pitchFamily="18" charset="0"/>
              </a:rPr>
              <a:t>M/M/1 queuing systems assume a Poisson arrival process. </a:t>
            </a:r>
          </a:p>
          <a:p>
            <a:pPr marL="319088" indent="-319088" algn="just" eaLnBrk="1" hangingPunct="1">
              <a:lnSpc>
                <a:spcPct val="80000"/>
              </a:lnSpc>
              <a:buFontTx/>
              <a:buNone/>
            </a:pPr>
            <a:r>
              <a:rPr lang="en-US" altLang="en-US" sz="2400" dirty="0">
                <a:latin typeface="Times New Roman" panose="02020603050405020304" pitchFamily="18" charset="0"/>
                <a:cs typeface="Times New Roman" panose="02020603050405020304" pitchFamily="18" charset="0"/>
              </a:rPr>
              <a:t>This Assumptions is a good approximation for the arrival process in real systems:</a:t>
            </a:r>
          </a:p>
          <a:p>
            <a:pPr marL="319088" indent="-319088" algn="just" eaLnBrk="1" hangingPunct="1">
              <a:lnSpc>
                <a:spcPct val="80000"/>
              </a:lnSpc>
            </a:pPr>
            <a:r>
              <a:rPr lang="en-US" altLang="en-US" sz="2400" dirty="0">
                <a:latin typeface="Times New Roman" panose="02020603050405020304" pitchFamily="18" charset="0"/>
                <a:cs typeface="Times New Roman" panose="02020603050405020304" pitchFamily="18" charset="0"/>
              </a:rPr>
              <a:t>The number of customers in the system is very large. </a:t>
            </a:r>
          </a:p>
          <a:p>
            <a:pPr marL="319088" indent="-319088" algn="just" eaLnBrk="1" hangingPunct="1">
              <a:lnSpc>
                <a:spcPct val="80000"/>
              </a:lnSpc>
            </a:pPr>
            <a:r>
              <a:rPr lang="en-US" altLang="en-US" sz="2400" dirty="0">
                <a:latin typeface="Times New Roman" panose="02020603050405020304" pitchFamily="18" charset="0"/>
                <a:cs typeface="Times New Roman" panose="02020603050405020304" pitchFamily="18" charset="0"/>
              </a:rPr>
              <a:t>Impact of a single customer on the performance of the system is very small (a single customer consumes a very small percentage of the system resources)</a:t>
            </a:r>
          </a:p>
          <a:p>
            <a:pPr marL="319088" indent="-319088" algn="just" eaLnBrk="1" hangingPunct="1">
              <a:lnSpc>
                <a:spcPct val="80000"/>
              </a:lnSpc>
            </a:pPr>
            <a:r>
              <a:rPr lang="en-US" altLang="en-US" sz="2400" dirty="0">
                <a:latin typeface="Times New Roman" panose="02020603050405020304" pitchFamily="18" charset="0"/>
                <a:cs typeface="Times New Roman" panose="02020603050405020304" pitchFamily="18" charset="0"/>
              </a:rPr>
              <a:t>All customers are independent (their decision to use the system is independent of other users)</a:t>
            </a:r>
          </a:p>
          <a:p>
            <a:pPr marL="319088" indent="-319088" algn="just" eaLnBrk="1" hangingPunct="1">
              <a:lnSpc>
                <a:spcPct val="80000"/>
              </a:lnSpc>
            </a:pPr>
            <a:r>
              <a:rPr lang="en-US" altLang="en-US" sz="2400" b="1" dirty="0">
                <a:latin typeface="Times New Roman" panose="02020603050405020304" pitchFamily="18" charset="0"/>
                <a:cs typeface="Times New Roman" panose="02020603050405020304" pitchFamily="18" charset="0"/>
              </a:rPr>
              <a:t>Cars on a Highway</a:t>
            </a:r>
          </a:p>
          <a:p>
            <a:pPr marL="319088" indent="-319088" algn="just" eaLnBrk="1" hangingPunct="1">
              <a:lnSpc>
                <a:spcPct val="80000"/>
              </a:lnSpc>
            </a:pPr>
            <a:r>
              <a:rPr lang="en-US" altLang="en-US" sz="2400" dirty="0">
                <a:latin typeface="Times New Roman" panose="02020603050405020304" pitchFamily="18" charset="0"/>
                <a:cs typeface="Times New Roman" panose="02020603050405020304" pitchFamily="18" charset="0"/>
              </a:rPr>
              <a:t>Total number of cars driving on the highway is very large. </a:t>
            </a:r>
          </a:p>
          <a:p>
            <a:pPr marL="319088" indent="-319088" algn="just" eaLnBrk="1" hangingPunct="1">
              <a:lnSpc>
                <a:spcPct val="80000"/>
              </a:lnSpc>
            </a:pPr>
            <a:r>
              <a:rPr lang="en-US" altLang="en-US" sz="2400" dirty="0">
                <a:latin typeface="Times New Roman" panose="02020603050405020304" pitchFamily="18" charset="0"/>
                <a:cs typeface="Times New Roman" panose="02020603050405020304" pitchFamily="18" charset="0"/>
              </a:rPr>
              <a:t>A single car uses a very small percentage of the highway resources. </a:t>
            </a:r>
          </a:p>
          <a:p>
            <a:pPr marL="319088" indent="-319088" algn="just" eaLnBrk="1" hangingPunct="1">
              <a:lnSpc>
                <a:spcPct val="80000"/>
              </a:lnSpc>
            </a:pPr>
            <a:r>
              <a:rPr lang="en-US" altLang="en-US" sz="2400" dirty="0">
                <a:latin typeface="Times New Roman" panose="02020603050405020304" pitchFamily="18" charset="0"/>
                <a:cs typeface="Times New Roman" panose="02020603050405020304" pitchFamily="18" charset="0"/>
              </a:rPr>
              <a:t> Each car driver independently makes the decision to enter the highway.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0D15235E-7231-917B-E06B-F6AD5017C359}"/>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Summary</a:t>
            </a:r>
          </a:p>
        </p:txBody>
      </p:sp>
      <p:sp>
        <p:nvSpPr>
          <p:cNvPr id="28675" name="Content Placeholder 2">
            <a:extLst>
              <a:ext uri="{FF2B5EF4-FFF2-40B4-BE49-F238E27FC236}">
                <a16:creationId xmlns:a16="http://schemas.microsoft.com/office/drawing/2014/main" id="{2E26BC7D-E8D6-F55A-C489-2888272A86C5}"/>
              </a:ext>
            </a:extLst>
          </p:cNvPr>
          <p:cNvSpPr>
            <a:spLocks noGrp="1"/>
          </p:cNvSpPr>
          <p:nvPr>
            <p:ph sz="quarter" idx="4294967295"/>
          </p:nvPr>
        </p:nvSpPr>
        <p:spPr>
          <a:xfrm>
            <a:off x="457200" y="1447800"/>
            <a:ext cx="8229600" cy="4495800"/>
          </a:xfrm>
        </p:spPr>
        <p:txBody>
          <a:bodyPr/>
          <a:lstStyle/>
          <a:p>
            <a:pPr algn="just" eaLnBrk="1" hangingPunct="1">
              <a:lnSpc>
                <a:spcPct val="80000"/>
              </a:lnSpc>
              <a:buFont typeface="Arial" panose="020B0604020202020204" pitchFamily="34" charset="0"/>
              <a:buChar char="•"/>
            </a:pPr>
            <a:r>
              <a:rPr lang="en-US" altLang="en-US" sz="3000" b="1" dirty="0">
                <a:latin typeface="Times New Roman" panose="02020603050405020304" pitchFamily="18" charset="0"/>
                <a:cs typeface="Times New Roman" panose="02020603050405020304" pitchFamily="18" charset="0"/>
              </a:rPr>
              <a:t>M/M/1:</a:t>
            </a:r>
            <a:r>
              <a:rPr lang="en-US" altLang="en-US" sz="3000" dirty="0">
                <a:latin typeface="Times New Roman" panose="02020603050405020304" pitchFamily="18" charset="0"/>
                <a:cs typeface="Times New Roman" panose="02020603050405020304" pitchFamily="18" charset="0"/>
              </a:rPr>
              <a:t> The system consists of only one server. This queuing system can be applied to a wide variety of problems as any system with a very large number customers.</a:t>
            </a:r>
          </a:p>
          <a:p>
            <a:pPr algn="just" eaLnBrk="1" hangingPunct="1">
              <a:lnSpc>
                <a:spcPct val="80000"/>
              </a:lnSpc>
              <a:buFont typeface="Arial" panose="020B0604020202020204" pitchFamily="34" charset="0"/>
              <a:buChar char="•"/>
            </a:pPr>
            <a:r>
              <a:rPr lang="en-US" altLang="en-US" sz="3000" b="1" dirty="0">
                <a:latin typeface="Times New Roman" panose="02020603050405020304" pitchFamily="18" charset="0"/>
                <a:cs typeface="Times New Roman" panose="02020603050405020304" pitchFamily="18" charset="0"/>
              </a:rPr>
              <a:t>M/D/n:</a:t>
            </a:r>
            <a:r>
              <a:rPr lang="en-US" altLang="en-US" sz="3000" dirty="0">
                <a:latin typeface="Times New Roman" panose="02020603050405020304" pitchFamily="18" charset="0"/>
                <a:cs typeface="Times New Roman" panose="02020603050405020304" pitchFamily="18" charset="0"/>
              </a:rPr>
              <a:t> Here the arrival process is poison and the service time distribution is deterministic. The system has n servers. Since all customers are treated the same, the service time can be assumed to be same for all customers</a:t>
            </a:r>
          </a:p>
          <a:p>
            <a:pPr algn="just" eaLnBrk="1" hangingPunct="1">
              <a:lnSpc>
                <a:spcPct val="80000"/>
              </a:lnSpc>
              <a:buFont typeface="Arial" panose="020B0604020202020204" pitchFamily="34" charset="0"/>
              <a:buChar char="•"/>
            </a:pPr>
            <a:r>
              <a:rPr lang="en-US" altLang="en-US" sz="3000" b="1" dirty="0">
                <a:latin typeface="Times New Roman" panose="02020603050405020304" pitchFamily="18" charset="0"/>
                <a:cs typeface="Times New Roman" panose="02020603050405020304" pitchFamily="18" charset="0"/>
              </a:rPr>
              <a:t>G/G/n:</a:t>
            </a:r>
            <a:r>
              <a:rPr lang="en-US" altLang="en-US" sz="3000" dirty="0">
                <a:latin typeface="Times New Roman" panose="02020603050405020304" pitchFamily="18" charset="0"/>
                <a:cs typeface="Times New Roman" panose="02020603050405020304" pitchFamily="18" charset="0"/>
              </a:rPr>
              <a:t> This is the most general queuing system where the arrival and service time processes are both arbitrary. The system has n servers.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C1EE7915-976A-7D31-B066-72817029E468}"/>
              </a:ext>
            </a:extLst>
          </p:cNvPr>
          <p:cNvSpPr>
            <a:spLocks noGrp="1"/>
          </p:cNvSpPr>
          <p:nvPr>
            <p:ph type="ctrTitle" idx="4294967295"/>
          </p:nvPr>
        </p:nvSpPr>
        <p:spPr>
          <a:xfrm>
            <a:off x="16790" y="1600200"/>
            <a:ext cx="9144000" cy="3200400"/>
          </a:xfrm>
        </p:spPr>
        <p:txBody>
          <a:bodyPr anchor="b"/>
          <a:lstStyle/>
          <a:p>
            <a:pPr algn="ctr" eaLnBrk="1" hangingPunct="1"/>
            <a:r>
              <a:rPr lang="en-US" altLang="en-US" sz="4800" dirty="0">
                <a:latin typeface="Times New Roman" panose="02020603050405020304" pitchFamily="18" charset="0"/>
                <a:cs typeface="Times New Roman" panose="02020603050405020304" pitchFamily="18" charset="0"/>
              </a:rPr>
              <a:t>QUEUING THEORY</a:t>
            </a:r>
            <a:br>
              <a:rPr lang="en-US" altLang="en-US" sz="4800" dirty="0">
                <a:latin typeface="Times New Roman" panose="02020603050405020304" pitchFamily="18" charset="0"/>
                <a:cs typeface="Times New Roman" panose="02020603050405020304" pitchFamily="18" charset="0"/>
              </a:rPr>
            </a:br>
            <a:r>
              <a:rPr lang="en-US" altLang="en-US" sz="4800" dirty="0">
                <a:latin typeface="Times New Roman" panose="02020603050405020304" pitchFamily="18" charset="0"/>
                <a:cs typeface="Times New Roman" panose="02020603050405020304" pitchFamily="18" charset="0"/>
              </a:rPr>
              <a:t>or</a:t>
            </a:r>
            <a:br>
              <a:rPr lang="en-US" altLang="en-US" sz="4800" dirty="0">
                <a:latin typeface="Times New Roman" panose="02020603050405020304" pitchFamily="18" charset="0"/>
                <a:cs typeface="Times New Roman" panose="02020603050405020304" pitchFamily="18" charset="0"/>
              </a:rPr>
            </a:br>
            <a:r>
              <a:rPr lang="en-US" altLang="en-US" sz="4800" dirty="0">
                <a:latin typeface="Times New Roman" panose="02020603050405020304" pitchFamily="18" charset="0"/>
                <a:cs typeface="Times New Roman" panose="02020603050405020304" pitchFamily="18" charset="0"/>
              </a:rPr>
              <a:t>WAITING LINE ANALYSIS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44ED9BCF-1930-87B7-E15B-1DBF54D3C076}"/>
              </a:ext>
            </a:extLst>
          </p:cNvPr>
          <p:cNvSpPr>
            <a:spLocks noGrp="1"/>
          </p:cNvSpPr>
          <p:nvPr>
            <p:ph type="title" idx="4294967295"/>
          </p:nvPr>
        </p:nvSpPr>
        <p:spPr>
          <a:xfrm>
            <a:off x="490120" y="456741"/>
            <a:ext cx="8915400" cy="869950"/>
          </a:xfrm>
        </p:spPr>
        <p:txBody>
          <a:bodyPr/>
          <a:lstStyle/>
          <a:p>
            <a:pPr eaLnBrk="1" hangingPunct="1"/>
            <a:r>
              <a:rPr lang="en-US" altLang="en-US" sz="4000" dirty="0">
                <a:solidFill>
                  <a:srgbClr val="C00000"/>
                </a:solidFill>
                <a:latin typeface="Times New Roman" panose="02020603050405020304" pitchFamily="18" charset="0"/>
                <a:cs typeface="Times New Roman" panose="02020603050405020304" pitchFamily="18" charset="0"/>
              </a:rPr>
              <a:t>Pros and Cons of Queuing Theory (END)</a:t>
            </a:r>
          </a:p>
        </p:txBody>
      </p:sp>
      <p:sp>
        <p:nvSpPr>
          <p:cNvPr id="29699" name="Content Placeholder 3">
            <a:extLst>
              <a:ext uri="{FF2B5EF4-FFF2-40B4-BE49-F238E27FC236}">
                <a16:creationId xmlns:a16="http://schemas.microsoft.com/office/drawing/2014/main" id="{92E838DE-A75B-995F-C86B-CE8AAF42D63E}"/>
              </a:ext>
            </a:extLst>
          </p:cNvPr>
          <p:cNvSpPr>
            <a:spLocks noGrp="1"/>
          </p:cNvSpPr>
          <p:nvPr>
            <p:ph sz="quarter" idx="4294967295"/>
          </p:nvPr>
        </p:nvSpPr>
        <p:spPr>
          <a:xfrm>
            <a:off x="454025" y="2438400"/>
            <a:ext cx="3922713" cy="3581400"/>
          </a:xfrm>
        </p:spPr>
        <p:txBody>
          <a:bodyPr/>
          <a:lstStyle/>
          <a:p>
            <a:pPr marL="319088" indent="-319088" eaLnBrk="1" hangingPunct="1">
              <a:lnSpc>
                <a:spcPct val="80000"/>
              </a:lnSpc>
            </a:pPr>
            <a:r>
              <a:rPr lang="en-US" altLang="en-US" sz="2500" dirty="0">
                <a:latin typeface="Times New Roman" panose="02020603050405020304" pitchFamily="18" charset="0"/>
                <a:cs typeface="Times New Roman" panose="02020603050405020304" pitchFamily="18" charset="0"/>
              </a:rPr>
              <a:t>Helps the user to easily interpret data by looking at different scenarios quickly, accurately, and easily</a:t>
            </a:r>
          </a:p>
          <a:p>
            <a:pPr marL="319088" indent="-319088" eaLnBrk="1" hangingPunct="1">
              <a:lnSpc>
                <a:spcPct val="80000"/>
              </a:lnSpc>
            </a:pPr>
            <a:r>
              <a:rPr lang="en-US" altLang="en-US" sz="2500" dirty="0">
                <a:latin typeface="Times New Roman" panose="02020603050405020304" pitchFamily="18" charset="0"/>
                <a:cs typeface="Times New Roman" panose="02020603050405020304" pitchFamily="18" charset="0"/>
              </a:rPr>
              <a:t>Can visually depict where problems may occur, providing time to fix a future error</a:t>
            </a:r>
          </a:p>
          <a:p>
            <a:pPr marL="319088" indent="-319088" eaLnBrk="1" hangingPunct="1">
              <a:lnSpc>
                <a:spcPct val="80000"/>
              </a:lnSpc>
            </a:pPr>
            <a:r>
              <a:rPr lang="en-US" altLang="en-US" sz="2500" dirty="0">
                <a:latin typeface="Times New Roman" panose="02020603050405020304" pitchFamily="18" charset="0"/>
                <a:cs typeface="Times New Roman" panose="02020603050405020304" pitchFamily="18" charset="0"/>
              </a:rPr>
              <a:t>Applicable to a wide range of topics</a:t>
            </a:r>
          </a:p>
        </p:txBody>
      </p:sp>
      <p:sp>
        <p:nvSpPr>
          <p:cNvPr id="29700" name="Content Placeholder 5">
            <a:extLst>
              <a:ext uri="{FF2B5EF4-FFF2-40B4-BE49-F238E27FC236}">
                <a16:creationId xmlns:a16="http://schemas.microsoft.com/office/drawing/2014/main" id="{B30F73B1-5CC7-9440-298B-22C8A4A1EF50}"/>
              </a:ext>
            </a:extLst>
          </p:cNvPr>
          <p:cNvSpPr>
            <a:spLocks noGrp="1"/>
          </p:cNvSpPr>
          <p:nvPr>
            <p:ph sz="quarter" idx="4294967295"/>
          </p:nvPr>
        </p:nvSpPr>
        <p:spPr>
          <a:xfrm>
            <a:off x="4684713" y="2438400"/>
            <a:ext cx="3922712" cy="3581400"/>
          </a:xfrm>
        </p:spPr>
        <p:txBody>
          <a:bodyPr/>
          <a:lstStyle/>
          <a:p>
            <a:pPr marL="319088" indent="-319088" eaLnBrk="1" hangingPunct="1">
              <a:lnSpc>
                <a:spcPct val="80000"/>
              </a:lnSpc>
            </a:pPr>
            <a:r>
              <a:rPr lang="en-US" altLang="en-US" sz="3000" dirty="0">
                <a:latin typeface="Times New Roman" panose="02020603050405020304" pitchFamily="18" charset="0"/>
                <a:cs typeface="Times New Roman" panose="02020603050405020304" pitchFamily="18" charset="0"/>
              </a:rPr>
              <a:t>Based on assumptions ex. Poisson Distribution and service time</a:t>
            </a:r>
          </a:p>
          <a:p>
            <a:pPr marL="319088" indent="-319088" eaLnBrk="1" hangingPunct="1">
              <a:lnSpc>
                <a:spcPct val="80000"/>
              </a:lnSpc>
            </a:pPr>
            <a:r>
              <a:rPr lang="en-US" altLang="en-US" sz="3000" dirty="0">
                <a:latin typeface="Times New Roman" panose="02020603050405020304" pitchFamily="18" charset="0"/>
                <a:cs typeface="Times New Roman" panose="02020603050405020304" pitchFamily="18" charset="0"/>
              </a:rPr>
              <a:t>Curse of variability- congestion and wait time increases as variability increases</a:t>
            </a:r>
          </a:p>
          <a:p>
            <a:pPr marL="319088" indent="-319088" eaLnBrk="1" hangingPunct="1">
              <a:lnSpc>
                <a:spcPct val="80000"/>
              </a:lnSpc>
            </a:pPr>
            <a:r>
              <a:rPr lang="en-US" altLang="en-US" sz="3000" dirty="0">
                <a:latin typeface="Times New Roman" panose="02020603050405020304" pitchFamily="18" charset="0"/>
                <a:cs typeface="Times New Roman" panose="02020603050405020304" pitchFamily="18" charset="0"/>
              </a:rPr>
              <a:t>Oversimplification of model </a:t>
            </a:r>
          </a:p>
        </p:txBody>
      </p:sp>
      <p:sp>
        <p:nvSpPr>
          <p:cNvPr id="29701" name="Text Placeholder 2">
            <a:extLst>
              <a:ext uri="{FF2B5EF4-FFF2-40B4-BE49-F238E27FC236}">
                <a16:creationId xmlns:a16="http://schemas.microsoft.com/office/drawing/2014/main" id="{8E66637D-A735-DC80-920C-B0B7342D9EB8}"/>
              </a:ext>
            </a:extLst>
          </p:cNvPr>
          <p:cNvSpPr>
            <a:spLocks noGrp="1"/>
          </p:cNvSpPr>
          <p:nvPr>
            <p:ph type="body" sz="quarter" idx="4294967295"/>
          </p:nvPr>
        </p:nvSpPr>
        <p:spPr>
          <a:xfrm>
            <a:off x="454025" y="1752600"/>
            <a:ext cx="3922713" cy="639763"/>
          </a:xfrm>
          <a:solidFill>
            <a:schemeClr val="accent2"/>
          </a:solidFill>
        </p:spPr>
        <p:txBody>
          <a:bodyPr anchor="ctr"/>
          <a:lstStyle/>
          <a:p>
            <a:pPr marL="0" indent="0" eaLnBrk="1" hangingPunct="1">
              <a:buFontTx/>
              <a:buNone/>
            </a:pPr>
            <a:r>
              <a:rPr lang="en-US" altLang="en-US" sz="2300" b="1">
                <a:solidFill>
                  <a:srgbClr val="FFFFFF"/>
                </a:solidFill>
              </a:rPr>
              <a:t>Positives</a:t>
            </a:r>
          </a:p>
        </p:txBody>
      </p:sp>
      <p:sp>
        <p:nvSpPr>
          <p:cNvPr id="5" name="Text Placeholder 4">
            <a:extLst>
              <a:ext uri="{FF2B5EF4-FFF2-40B4-BE49-F238E27FC236}">
                <a16:creationId xmlns:a16="http://schemas.microsoft.com/office/drawing/2014/main" id="{4F518B74-141A-621A-8C8C-F751D0B7462A}"/>
              </a:ext>
            </a:extLst>
          </p:cNvPr>
          <p:cNvSpPr>
            <a:spLocks noGrp="1"/>
          </p:cNvSpPr>
          <p:nvPr>
            <p:ph type="body" sz="quarter" idx="4294967295"/>
          </p:nvPr>
        </p:nvSpPr>
        <p:spPr>
          <a:xfrm>
            <a:off x="4684713" y="1752600"/>
            <a:ext cx="3922712" cy="639763"/>
          </a:xfrm>
          <a:solidFill>
            <a:schemeClr val="accent4"/>
          </a:solidFill>
        </p:spPr>
        <p:txBody>
          <a:bodyPr anchor="ctr">
            <a:normAutofit/>
          </a:bodyPr>
          <a:lstStyle/>
          <a:p>
            <a:pPr marL="0" indent="0" eaLnBrk="1" hangingPunct="1">
              <a:buFontTx/>
              <a:buNone/>
              <a:defRPr/>
            </a:pPr>
            <a:r>
              <a:rPr lang="en-US" sz="2300" b="1">
                <a:solidFill>
                  <a:srgbClr val="FFFFFF"/>
                </a:solidFill>
              </a:rPr>
              <a:t>Negatives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Vertical Title 1">
            <a:extLst>
              <a:ext uri="{FF2B5EF4-FFF2-40B4-BE49-F238E27FC236}">
                <a16:creationId xmlns:a16="http://schemas.microsoft.com/office/drawing/2014/main" id="{0C519C11-1C82-0AB9-64DC-5D7F7039174C}"/>
              </a:ext>
            </a:extLst>
          </p:cNvPr>
          <p:cNvSpPr>
            <a:spLocks noGrp="1"/>
          </p:cNvSpPr>
          <p:nvPr>
            <p:ph type="title" orient="vert" idx="4294967295"/>
          </p:nvPr>
        </p:nvSpPr>
        <p:spPr>
          <a:xfrm rot="16200000">
            <a:off x="5410200" y="3276600"/>
            <a:ext cx="4648200" cy="1295400"/>
          </a:xfrm>
        </p:spPr>
        <p:txBody>
          <a:bodyPr vert="eaVert"/>
          <a:lstStyle/>
          <a:p>
            <a:pPr eaLnBrk="1" hangingPunct="1"/>
            <a:r>
              <a:rPr lang="en-US" altLang="en-US" sz="3600" b="1" dirty="0">
                <a:solidFill>
                  <a:srgbClr val="FF0000"/>
                </a:solidFill>
              </a:rPr>
              <a:t>L</a:t>
            </a:r>
            <a:br>
              <a:rPr lang="en-US" altLang="en-US" sz="3600" b="1" dirty="0">
                <a:solidFill>
                  <a:srgbClr val="FF0000"/>
                </a:solidFill>
              </a:rPr>
            </a:br>
            <a:r>
              <a:rPr lang="en-US" altLang="en-US" sz="3600" b="1" dirty="0">
                <a:solidFill>
                  <a:srgbClr val="FF0000"/>
                </a:solidFill>
              </a:rPr>
              <a:t>I</a:t>
            </a:r>
            <a:br>
              <a:rPr lang="en-US" altLang="en-US" sz="3600" b="1" dirty="0">
                <a:solidFill>
                  <a:srgbClr val="FF0000"/>
                </a:solidFill>
              </a:rPr>
            </a:br>
            <a:r>
              <a:rPr lang="en-US" altLang="en-US" sz="3600" b="1" dirty="0">
                <a:solidFill>
                  <a:srgbClr val="FF0000"/>
                </a:solidFill>
              </a:rPr>
              <a:t>M</a:t>
            </a:r>
            <a:br>
              <a:rPr lang="en-US" altLang="en-US" sz="3600" b="1" dirty="0">
                <a:solidFill>
                  <a:srgbClr val="FF0000"/>
                </a:solidFill>
              </a:rPr>
            </a:br>
            <a:r>
              <a:rPr lang="en-US" altLang="en-US" sz="3600" b="1" dirty="0">
                <a:solidFill>
                  <a:srgbClr val="FF0000"/>
                </a:solidFill>
              </a:rPr>
              <a:t>I</a:t>
            </a:r>
            <a:br>
              <a:rPr lang="en-US" altLang="en-US" sz="3600" b="1" dirty="0">
                <a:solidFill>
                  <a:srgbClr val="FF0000"/>
                </a:solidFill>
              </a:rPr>
            </a:br>
            <a:r>
              <a:rPr lang="en-US" altLang="en-US" sz="3600" b="1" dirty="0">
                <a:solidFill>
                  <a:srgbClr val="FF0000"/>
                </a:solidFill>
              </a:rPr>
              <a:t>T</a:t>
            </a:r>
            <a:br>
              <a:rPr lang="en-US" altLang="en-US" sz="3600" b="1" dirty="0">
                <a:solidFill>
                  <a:srgbClr val="FF0000"/>
                </a:solidFill>
              </a:rPr>
            </a:br>
            <a:r>
              <a:rPr lang="en-US" altLang="en-US" sz="3600" b="1" dirty="0">
                <a:solidFill>
                  <a:srgbClr val="FF0000"/>
                </a:solidFill>
              </a:rPr>
              <a:t>A</a:t>
            </a:r>
            <a:br>
              <a:rPr lang="en-US" altLang="en-US" sz="3600" b="1" dirty="0">
                <a:solidFill>
                  <a:srgbClr val="FF0000"/>
                </a:solidFill>
              </a:rPr>
            </a:br>
            <a:r>
              <a:rPr lang="en-US" altLang="en-US" sz="3600" b="1" dirty="0">
                <a:solidFill>
                  <a:srgbClr val="FF0000"/>
                </a:solidFill>
              </a:rPr>
              <a:t>T</a:t>
            </a:r>
            <a:br>
              <a:rPr lang="en-US" altLang="en-US" sz="3600" b="1" dirty="0">
                <a:solidFill>
                  <a:srgbClr val="FF0000"/>
                </a:solidFill>
              </a:rPr>
            </a:br>
            <a:r>
              <a:rPr lang="en-US" altLang="en-US" sz="3600" b="1" dirty="0">
                <a:solidFill>
                  <a:srgbClr val="FF0000"/>
                </a:solidFill>
              </a:rPr>
              <a:t>I</a:t>
            </a:r>
            <a:br>
              <a:rPr lang="en-US" altLang="en-US" sz="3600" b="1" dirty="0">
                <a:solidFill>
                  <a:srgbClr val="FF0000"/>
                </a:solidFill>
              </a:rPr>
            </a:br>
            <a:r>
              <a:rPr lang="en-US" altLang="en-US" sz="3600" b="1" dirty="0">
                <a:solidFill>
                  <a:srgbClr val="FF0000"/>
                </a:solidFill>
              </a:rPr>
              <a:t>O</a:t>
            </a:r>
            <a:br>
              <a:rPr lang="en-US" altLang="en-US" sz="3600" b="1" dirty="0">
                <a:solidFill>
                  <a:srgbClr val="FF0000"/>
                </a:solidFill>
              </a:rPr>
            </a:br>
            <a:r>
              <a:rPr lang="en-US" altLang="en-US" sz="3600" b="1" dirty="0">
                <a:solidFill>
                  <a:srgbClr val="FF0000"/>
                </a:solidFill>
              </a:rPr>
              <a:t>N</a:t>
            </a:r>
            <a:br>
              <a:rPr lang="en-US" altLang="en-US" sz="3600" b="1" dirty="0">
                <a:solidFill>
                  <a:srgbClr val="FF0000"/>
                </a:solidFill>
              </a:rPr>
            </a:br>
            <a:r>
              <a:rPr lang="en-US" altLang="en-US" sz="3600" b="1" dirty="0">
                <a:solidFill>
                  <a:srgbClr val="FF0000"/>
                </a:solidFill>
              </a:rPr>
              <a:t>S</a:t>
            </a:r>
          </a:p>
        </p:txBody>
      </p:sp>
      <p:sp>
        <p:nvSpPr>
          <p:cNvPr id="30723" name="Vertical Text Placeholder 2">
            <a:extLst>
              <a:ext uri="{FF2B5EF4-FFF2-40B4-BE49-F238E27FC236}">
                <a16:creationId xmlns:a16="http://schemas.microsoft.com/office/drawing/2014/main" id="{3F115C22-0A12-9328-4164-F1C24CB33A96}"/>
              </a:ext>
            </a:extLst>
          </p:cNvPr>
          <p:cNvSpPr>
            <a:spLocks noGrp="1"/>
          </p:cNvSpPr>
          <p:nvPr>
            <p:ph type="body" orient="vert" idx="4294967295"/>
          </p:nvPr>
        </p:nvSpPr>
        <p:spPr>
          <a:xfrm rot="16200000">
            <a:off x="360363" y="512762"/>
            <a:ext cx="6019800" cy="5851525"/>
          </a:xfrm>
        </p:spPr>
        <p:txBody>
          <a:bodyPr vert="eaVert"/>
          <a:lstStyle/>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Mathematical models put a restriction on finding real world solutions</a:t>
            </a:r>
          </a:p>
          <a:p>
            <a:pPr marL="639763" lvl="1" indent="-273050" eaLnBrk="1" hangingPunct="1"/>
            <a:r>
              <a:rPr lang="en-US" altLang="en-US" dirty="0">
                <a:latin typeface="Times New Roman" panose="02020603050405020304" pitchFamily="18" charset="0"/>
                <a:cs typeface="Times New Roman" panose="02020603050405020304" pitchFamily="18" charset="0"/>
              </a:rPr>
              <a:t>Ex: Often assume infinite customers, queue capacity, service time, In reality there are such limitations.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Relies too heavily on behavior and characteristics of people to work smoothly with the model</a:t>
            </a:r>
          </a:p>
          <a:p>
            <a:pPr eaLnBrk="1" hangingPunct="1">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49C8091-F83C-F20F-B511-BEBFA2506FE8}"/>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Types of Queuing Systems</a:t>
            </a:r>
          </a:p>
        </p:txBody>
      </p:sp>
      <p:sp>
        <p:nvSpPr>
          <p:cNvPr id="31747" name="Content Placeholder 2">
            <a:extLst>
              <a:ext uri="{FF2B5EF4-FFF2-40B4-BE49-F238E27FC236}">
                <a16:creationId xmlns:a16="http://schemas.microsoft.com/office/drawing/2014/main" id="{F66D631A-2485-3CCF-67B2-1D6CCC4F02F4}"/>
              </a:ext>
            </a:extLst>
          </p:cNvPr>
          <p:cNvSpPr>
            <a:spLocks noGrp="1"/>
          </p:cNvSpPr>
          <p:nvPr>
            <p:ph sz="quarter" idx="4294967295"/>
          </p:nvPr>
        </p:nvSpPr>
        <p:spPr>
          <a:xfrm>
            <a:off x="460375" y="2514600"/>
            <a:ext cx="8229600" cy="914400"/>
          </a:xfrm>
        </p:spPr>
        <p:txBody>
          <a:bodyPr/>
          <a:lstStyle/>
          <a:p>
            <a:pPr marL="0" indent="0" algn="ctr" eaLnBrk="1" hangingPunct="1">
              <a:buNone/>
            </a:pPr>
            <a:r>
              <a:rPr lang="en-US" altLang="en-US" sz="6600" dirty="0">
                <a:solidFill>
                  <a:srgbClr val="FF0000"/>
                </a:solidFill>
                <a:latin typeface="Times New Roman" panose="02020603050405020304" pitchFamily="18" charset="0"/>
                <a:cs typeface="Times New Roman" panose="02020603050405020304" pitchFamily="18" charset="0"/>
              </a:rPr>
              <a:t>Slide will be updated soon!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8FC3ABCA-EEAE-E26F-1F05-56A9E5506E49}"/>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Types of Queuing Systems</a:t>
            </a:r>
          </a:p>
        </p:txBody>
      </p:sp>
      <p:sp>
        <p:nvSpPr>
          <p:cNvPr id="32771" name="Content Placeholder 2">
            <a:extLst>
              <a:ext uri="{FF2B5EF4-FFF2-40B4-BE49-F238E27FC236}">
                <a16:creationId xmlns:a16="http://schemas.microsoft.com/office/drawing/2014/main" id="{7A920F51-15E2-6DD0-EACD-1EE3EE80E616}"/>
              </a:ext>
            </a:extLst>
          </p:cNvPr>
          <p:cNvSpPr>
            <a:spLocks noGrp="1"/>
          </p:cNvSpPr>
          <p:nvPr>
            <p:ph sz="quarter" idx="4294967295"/>
          </p:nvPr>
        </p:nvSpPr>
        <p:spPr>
          <a:xfrm>
            <a:off x="457200" y="1600200"/>
            <a:ext cx="8686800" cy="4495800"/>
          </a:xfrm>
        </p:spPr>
        <p:txBody>
          <a:bodyPr/>
          <a:lstStyle/>
          <a:p>
            <a:pPr marL="0" indent="0" eaLnBrk="1" hangingPunct="1">
              <a:buNone/>
            </a:pPr>
            <a:r>
              <a:rPr lang="en-US" altLang="en-US" dirty="0">
                <a:latin typeface="Times New Roman" panose="02020603050405020304" pitchFamily="18" charset="0"/>
                <a:cs typeface="Times New Roman" panose="02020603050405020304" pitchFamily="18" charset="0"/>
              </a:rPr>
              <a:t>Single Channel Single Phase: Trucks unloading shipments into a dock.</a:t>
            </a:r>
          </a:p>
          <a:p>
            <a:pPr marL="319088" indent="-319088" eaLnBrk="1" hangingPunct="1"/>
            <a:endParaRPr lang="en-US" altLang="en-US" dirty="0">
              <a:latin typeface="Times New Roman" panose="02020603050405020304" pitchFamily="18" charset="0"/>
              <a:cs typeface="Times New Roman" panose="02020603050405020304" pitchFamily="18" charset="0"/>
            </a:endParaRPr>
          </a:p>
          <a:p>
            <a:pPr marL="319088" indent="-319088" eaLnBrk="1" hangingPunct="1"/>
            <a:endParaRPr lang="en-US" altLang="en-US" dirty="0">
              <a:latin typeface="Times New Roman" panose="02020603050405020304" pitchFamily="18" charset="0"/>
              <a:cs typeface="Times New Roman" panose="02020603050405020304" pitchFamily="18" charset="0"/>
            </a:endParaRPr>
          </a:p>
        </p:txBody>
      </p:sp>
      <p:pic>
        <p:nvPicPr>
          <p:cNvPr id="32772" name="Picture 3">
            <a:extLst>
              <a:ext uri="{FF2B5EF4-FFF2-40B4-BE49-F238E27FC236}">
                <a16:creationId xmlns:a16="http://schemas.microsoft.com/office/drawing/2014/main" id="{5B451A02-2893-1720-7193-24C7756BCD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8194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A28CADE0-731F-B45B-EDC3-10D49AF0A697}"/>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Types of Queuing Systems</a:t>
            </a:r>
          </a:p>
        </p:txBody>
      </p:sp>
      <p:sp>
        <p:nvSpPr>
          <p:cNvPr id="33795" name="Content Placeholder 2">
            <a:extLst>
              <a:ext uri="{FF2B5EF4-FFF2-40B4-BE49-F238E27FC236}">
                <a16:creationId xmlns:a16="http://schemas.microsoft.com/office/drawing/2014/main" id="{E33EA474-618E-09AB-8863-24709479A793}"/>
              </a:ext>
            </a:extLst>
          </p:cNvPr>
          <p:cNvSpPr>
            <a:spLocks noGrp="1"/>
          </p:cNvSpPr>
          <p:nvPr>
            <p:ph sz="quarter" idx="4294967295"/>
          </p:nvPr>
        </p:nvSpPr>
        <p:spPr>
          <a:xfrm>
            <a:off x="457200" y="1600200"/>
            <a:ext cx="8229600" cy="4495800"/>
          </a:xfrm>
        </p:spPr>
        <p:txBody>
          <a:bodyPr/>
          <a:lstStyle/>
          <a:p>
            <a:pPr marL="0" indent="0" eaLnBrk="1" hangingPunct="1">
              <a:buNone/>
            </a:pPr>
            <a:r>
              <a:rPr lang="en-US" altLang="en-US" dirty="0"/>
              <a:t>Single Line Multiple Phase: Wendy’s Drive Thru -&gt; Order + Pay/Pickup</a:t>
            </a:r>
          </a:p>
          <a:p>
            <a:pPr marL="319088" indent="-319088" eaLnBrk="1" hangingPunct="1"/>
            <a:endParaRPr lang="en-US" altLang="en-US" dirty="0"/>
          </a:p>
        </p:txBody>
      </p:sp>
      <p:pic>
        <p:nvPicPr>
          <p:cNvPr id="33796" name="Picture 2">
            <a:extLst>
              <a:ext uri="{FF2B5EF4-FFF2-40B4-BE49-F238E27FC236}">
                <a16:creationId xmlns:a16="http://schemas.microsoft.com/office/drawing/2014/main" id="{1EDE07FE-38E8-A995-333A-310627CF2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971800"/>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A65AC58A-1480-4647-6333-1965A95275EE}"/>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Types of Queuing Systems</a:t>
            </a:r>
          </a:p>
        </p:txBody>
      </p:sp>
      <p:sp>
        <p:nvSpPr>
          <p:cNvPr id="34819" name="Content Placeholder 2">
            <a:extLst>
              <a:ext uri="{FF2B5EF4-FFF2-40B4-BE49-F238E27FC236}">
                <a16:creationId xmlns:a16="http://schemas.microsoft.com/office/drawing/2014/main" id="{0BBFE71D-665C-1549-89CF-B5765EFAB65E}"/>
              </a:ext>
            </a:extLst>
          </p:cNvPr>
          <p:cNvSpPr>
            <a:spLocks noGrp="1"/>
          </p:cNvSpPr>
          <p:nvPr>
            <p:ph sz="quarter" idx="4294967295"/>
          </p:nvPr>
        </p:nvSpPr>
        <p:spPr>
          <a:xfrm>
            <a:off x="457200" y="1600200"/>
            <a:ext cx="8229600" cy="4495800"/>
          </a:xfrm>
        </p:spPr>
        <p:txBody>
          <a:bodyPr/>
          <a:lstStyle/>
          <a:p>
            <a:pPr marL="0" indent="0" eaLnBrk="1" hangingPunct="1">
              <a:buNone/>
            </a:pPr>
            <a:r>
              <a:rPr lang="en-US" altLang="en-US" dirty="0">
                <a:latin typeface="Times New Roman" panose="02020603050405020304" pitchFamily="18" charset="0"/>
                <a:cs typeface="Times New Roman" panose="02020603050405020304" pitchFamily="18" charset="0"/>
              </a:rPr>
              <a:t>Multiple Line Single Phase: Walgreens Drive-Thru Pharmacy</a:t>
            </a:r>
          </a:p>
        </p:txBody>
      </p:sp>
      <p:pic>
        <p:nvPicPr>
          <p:cNvPr id="34820" name="Picture 2">
            <a:extLst>
              <a:ext uri="{FF2B5EF4-FFF2-40B4-BE49-F238E27FC236}">
                <a16:creationId xmlns:a16="http://schemas.microsoft.com/office/drawing/2014/main" id="{F55A3D9F-7025-4C80-8821-9A15A16DF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819400"/>
            <a:ext cx="47752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Date Placeholder 3">
            <a:extLst>
              <a:ext uri="{FF2B5EF4-FFF2-40B4-BE49-F238E27FC236}">
                <a16:creationId xmlns:a16="http://schemas.microsoft.com/office/drawing/2014/main" id="{D9ACE885-E5F3-CE2C-25B9-950ABCF1B628}"/>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553CC87-BBB7-47F7-9F16-FCE151BEE5BD}" type="datetime2">
              <a:rPr lang="en-US" altLang="en-US" sz="1400">
                <a:solidFill>
                  <a:srgbClr val="FFFFFF"/>
                </a:solidFill>
              </a:rPr>
              <a:pPr/>
              <a:t>Monday, July 10, 2023</a:t>
            </a:fld>
            <a:endParaRPr lang="en-US" altLang="en-US" sz="1400">
              <a:solidFill>
                <a:srgbClr val="FFFFFF"/>
              </a:solidFill>
            </a:endParaRPr>
          </a:p>
        </p:txBody>
      </p:sp>
      <p:sp>
        <p:nvSpPr>
          <p:cNvPr id="5" name="Slide Number Placeholder 4">
            <a:extLst>
              <a:ext uri="{FF2B5EF4-FFF2-40B4-BE49-F238E27FC236}">
                <a16:creationId xmlns:a16="http://schemas.microsoft.com/office/drawing/2014/main" id="{AF29BF66-CCFA-5B0C-BA97-728221FF60D3}"/>
              </a:ext>
            </a:extLst>
          </p:cNvPr>
          <p:cNvSpPr>
            <a:spLocks noGrp="1"/>
          </p:cNvSpPr>
          <p:nvPr>
            <p:ph type="sldNum" sz="quarter" idx="12"/>
          </p:nvPr>
        </p:nvSpPr>
        <p:spPr/>
        <p:txBody>
          <a:bodyPr/>
          <a:lstStyle/>
          <a:p>
            <a:pPr>
              <a:defRPr/>
            </a:pPr>
            <a:fld id="{39DD50EE-8851-4B42-A4D3-0A5F7FE914BD}" type="slidenum">
              <a:rPr lang="en-US" smtClean="0"/>
              <a:pPr>
                <a:defRPr/>
              </a:pPr>
              <a:t>36</a:t>
            </a:fld>
            <a:endParaRPr lang="en-US"/>
          </a:p>
        </p:txBody>
      </p:sp>
      <p:sp>
        <p:nvSpPr>
          <p:cNvPr id="90117" name="Footer Placeholder 5">
            <a:extLst>
              <a:ext uri="{FF2B5EF4-FFF2-40B4-BE49-F238E27FC236}">
                <a16:creationId xmlns:a16="http://schemas.microsoft.com/office/drawing/2014/main" id="{37EA34B7-B87A-1787-8CA5-44DA159E14E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solidFill>
                  <a:srgbClr val="FFFFFF"/>
                </a:solidFill>
              </a:rPr>
              <a:t>MC3020</a:t>
            </a:r>
          </a:p>
        </p:txBody>
      </p:sp>
      <p:sp>
        <p:nvSpPr>
          <p:cNvPr id="3" name="TextBox 2">
            <a:extLst>
              <a:ext uri="{FF2B5EF4-FFF2-40B4-BE49-F238E27FC236}">
                <a16:creationId xmlns:a16="http://schemas.microsoft.com/office/drawing/2014/main" id="{5C86C50B-7B7B-66D7-95BB-6222A8749EE0}"/>
              </a:ext>
            </a:extLst>
          </p:cNvPr>
          <p:cNvSpPr txBox="1"/>
          <p:nvPr/>
        </p:nvSpPr>
        <p:spPr>
          <a:xfrm>
            <a:off x="480447" y="213331"/>
            <a:ext cx="8358753" cy="6124754"/>
          </a:xfrm>
          <a:prstGeom prst="rect">
            <a:avLst/>
          </a:prstGeom>
          <a:noFill/>
        </p:spPr>
        <p:txBody>
          <a:bodyPr wrap="square">
            <a:spAutoFit/>
          </a:bodyPr>
          <a:lstStyle/>
          <a:p>
            <a:pPr algn="just"/>
            <a:r>
              <a:rPr lang="en-US" sz="2800" b="0" i="0" u="none" strike="noStrike" baseline="0" dirty="0">
                <a:solidFill>
                  <a:srgbClr val="000000"/>
                </a:solidFill>
                <a:latin typeface="Times New Roman" panose="02020603050405020304" pitchFamily="18" charset="0"/>
                <a:cs typeface="Times New Roman" panose="02020603050405020304" pitchFamily="18" charset="0"/>
              </a:rPr>
              <a:t>Don’t hesitate to contact us if you have any questions about this course’s teaching contents. Also, don’t forget to check out the course page and Microsoft Team folder,</a:t>
            </a:r>
          </a:p>
          <a:p>
            <a:pPr marL="457200" indent="-457200">
              <a:buFont typeface="Arial" panose="020B0604020202020204" pitchFamily="34" charset="0"/>
              <a:buChar char="•"/>
            </a:pPr>
            <a:r>
              <a:rPr lang="fr-FR" sz="2800" b="0" i="0" u="none" strike="noStrike" baseline="0" dirty="0">
                <a:solidFill>
                  <a:srgbClr val="000000"/>
                </a:solidFill>
                <a:latin typeface="Times New Roman" panose="02020603050405020304" pitchFamily="18" charset="0"/>
                <a:cs typeface="Times New Roman" panose="02020603050405020304" pitchFamily="18" charset="0"/>
              </a:rPr>
              <a:t>course page Link: </a:t>
            </a:r>
            <a:r>
              <a:rPr lang="fr-FR" sz="2800" b="0" i="0" u="none" strike="noStrike" baseline="0" dirty="0">
                <a:solidFill>
                  <a:srgbClr val="0000FF"/>
                </a:solidFill>
                <a:latin typeface="Times New Roman" panose="02020603050405020304" pitchFamily="18" charset="0"/>
                <a:cs typeface="Times New Roman" panose="02020603050405020304" pitchFamily="18" charset="0"/>
                <a:hlinkClick r:id="rId2"/>
              </a:rPr>
              <a:t>https://mayooran1987.github.io/MC9510/</a:t>
            </a:r>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fr-FR" sz="2800" dirty="0">
                <a:solidFill>
                  <a:srgbClr val="0000FF"/>
                </a:solidFill>
                <a:latin typeface="Times New Roman" panose="02020603050405020304" pitchFamily="18" charset="0"/>
                <a:cs typeface="Times New Roman" panose="02020603050405020304" pitchFamily="18" charset="0"/>
              </a:rPr>
              <a:t>Course </a:t>
            </a:r>
            <a:r>
              <a:rPr lang="fr-FR" sz="2800" dirty="0" err="1">
                <a:solidFill>
                  <a:srgbClr val="0000FF"/>
                </a:solidFill>
                <a:latin typeface="Times New Roman" panose="02020603050405020304" pitchFamily="18" charset="0"/>
                <a:cs typeface="Times New Roman" panose="02020603050405020304" pitchFamily="18" charset="0"/>
              </a:rPr>
              <a:t>page’s</a:t>
            </a:r>
            <a:r>
              <a:rPr lang="fr-FR" sz="2800" dirty="0">
                <a:solidFill>
                  <a:srgbClr val="0000FF"/>
                </a:solidFill>
                <a:latin typeface="Times New Roman" panose="02020603050405020304" pitchFamily="18" charset="0"/>
                <a:cs typeface="Times New Roman" panose="02020603050405020304" pitchFamily="18" charset="0"/>
              </a:rPr>
              <a:t> QR code</a:t>
            </a:r>
          </a:p>
          <a:p>
            <a:pPr marL="457200" indent="-457200">
              <a:buFont typeface="Arial" panose="020B0604020202020204" pitchFamily="34" charset="0"/>
              <a:buChar char="•"/>
            </a:pPr>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b="0" i="0" u="none" strike="noStrike" baseline="0" dirty="0">
                <a:solidFill>
                  <a:srgbClr val="000000"/>
                </a:solidFill>
                <a:latin typeface="Times New Roman" panose="02020603050405020304" pitchFamily="18" charset="0"/>
                <a:cs typeface="Times New Roman" panose="02020603050405020304" pitchFamily="18" charset="0"/>
              </a:rPr>
              <a:t>Microsoft Team folder</a:t>
            </a:r>
            <a:endParaRPr lang="en-US" sz="2800" dirty="0">
              <a:latin typeface="Times New Roman" panose="02020603050405020304" pitchFamily="18" charset="0"/>
              <a:cs typeface="Times New Roman" panose="02020603050405020304" pitchFamily="18" charset="0"/>
            </a:endParaRPr>
          </a:p>
        </p:txBody>
      </p:sp>
      <p:pic>
        <p:nvPicPr>
          <p:cNvPr id="2" name="Picture 2">
            <a:extLst>
              <a:ext uri="{FF2B5EF4-FFF2-40B4-BE49-F238E27FC236}">
                <a16:creationId xmlns:a16="http://schemas.microsoft.com/office/drawing/2014/main" id="{6CBF706D-6077-BF0D-1F47-01E87F9E2E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4681161"/>
            <a:ext cx="2394452" cy="1795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A qr code with a dinosaur&#10;&#10;Description automatically generated">
            <a:extLst>
              <a:ext uri="{FF2B5EF4-FFF2-40B4-BE49-F238E27FC236}">
                <a16:creationId xmlns:a16="http://schemas.microsoft.com/office/drawing/2014/main" id="{3F326D56-65E0-4D93-C7EB-F06BFE4ED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1095" y="3276600"/>
            <a:ext cx="2394452" cy="239445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92D8B690-E9F4-AA5E-C146-5C0A3CAAE4FE}"/>
              </a:ext>
            </a:extLst>
          </p:cNvPr>
          <p:cNvSpPr>
            <a:spLocks noGrp="1"/>
          </p:cNvSpPr>
          <p:nvPr>
            <p:ph type="title" idx="4294967295"/>
          </p:nvPr>
        </p:nvSpPr>
        <p:spPr>
          <a:xfrm>
            <a:off x="460375" y="274638"/>
            <a:ext cx="8229600" cy="1143000"/>
          </a:xfrm>
        </p:spPr>
        <p:txBody>
          <a:bodyPr/>
          <a:lstStyle/>
          <a:p>
            <a:pPr eaLnBrk="1" hangingPunct="1"/>
            <a:r>
              <a:rPr lang="en-US" altLang="en-US" dirty="0">
                <a:latin typeface="Times New Roman" panose="02020603050405020304" pitchFamily="18" charset="0"/>
                <a:cs typeface="Times New Roman" panose="02020603050405020304" pitchFamily="18" charset="0"/>
              </a:rPr>
              <a:t>Stay in Queue:</a:t>
            </a:r>
          </a:p>
        </p:txBody>
      </p:sp>
      <p:sp>
        <p:nvSpPr>
          <p:cNvPr id="4099" name="Content Placeholder 2">
            <a:extLst>
              <a:ext uri="{FF2B5EF4-FFF2-40B4-BE49-F238E27FC236}">
                <a16:creationId xmlns:a16="http://schemas.microsoft.com/office/drawing/2014/main" id="{FF64C54B-86EC-B6C3-539E-19D374BD1562}"/>
              </a:ext>
            </a:extLst>
          </p:cNvPr>
          <p:cNvSpPr>
            <a:spLocks noGrp="1"/>
          </p:cNvSpPr>
          <p:nvPr>
            <p:ph sz="quarter" idx="4294967295"/>
          </p:nvPr>
        </p:nvSpPr>
        <p:spPr>
          <a:xfrm>
            <a:off x="952500" y="5873023"/>
            <a:ext cx="7239000" cy="685800"/>
          </a:xfrm>
        </p:spPr>
        <p:txBody>
          <a:bodyPr/>
          <a:lstStyle/>
          <a:p>
            <a:pPr marL="319088" indent="-319088" eaLnBrk="1" hangingPunct="1">
              <a:buFontTx/>
              <a:buNone/>
            </a:pPr>
            <a:r>
              <a:rPr lang="en-US" altLang="en-US" dirty="0">
                <a:latin typeface="Times New Roman" panose="02020603050405020304" pitchFamily="18" charset="0"/>
                <a:cs typeface="Times New Roman" panose="02020603050405020304" pitchFamily="18" charset="0"/>
              </a:rPr>
              <a:t>Something we can all relate to…</a:t>
            </a:r>
            <a:r>
              <a:rPr lang="en-US" altLang="en-US"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en-US" dirty="0">
              <a:latin typeface="Times New Roman" panose="02020603050405020304" pitchFamily="18" charset="0"/>
              <a:cs typeface="Times New Roman" panose="02020603050405020304" pitchFamily="18" charset="0"/>
            </a:endParaRPr>
          </a:p>
        </p:txBody>
      </p:sp>
      <p:pic>
        <p:nvPicPr>
          <p:cNvPr id="3" name="Picture 2" descr="A drawing of a group of bears&#10;&#10;Description automatically generated">
            <a:extLst>
              <a:ext uri="{FF2B5EF4-FFF2-40B4-BE49-F238E27FC236}">
                <a16:creationId xmlns:a16="http://schemas.microsoft.com/office/drawing/2014/main" id="{CEB5AF6F-2246-CD8E-FDC9-3A3CECE11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624421"/>
            <a:ext cx="5310752" cy="424860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A777B2CA-DCF8-A0D2-15E2-C6BD69E02290}"/>
              </a:ext>
            </a:extLst>
          </p:cNvPr>
          <p:cNvSpPr>
            <a:spLocks noGrp="1"/>
          </p:cNvSpPr>
          <p:nvPr>
            <p:ph type="title" idx="4294967295"/>
          </p:nvPr>
        </p:nvSpPr>
        <p:spPr>
          <a:xfrm>
            <a:off x="460375" y="274638"/>
            <a:ext cx="8229600" cy="1143000"/>
          </a:xfrm>
        </p:spPr>
        <p:txBody>
          <a:bodyPr/>
          <a:lstStyle/>
          <a:p>
            <a:pPr eaLnBrk="1" hangingPunct="1"/>
            <a:r>
              <a:rPr lang="en-US" altLang="en-US" dirty="0">
                <a:latin typeface="Times New Roman" panose="02020603050405020304" pitchFamily="18" charset="0"/>
                <a:cs typeface="Times New Roman" panose="02020603050405020304" pitchFamily="18" charset="0"/>
              </a:rPr>
              <a:t>Queuing Theory Introduction</a:t>
            </a:r>
          </a:p>
        </p:txBody>
      </p:sp>
      <p:sp>
        <p:nvSpPr>
          <p:cNvPr id="5123" name="Content Placeholder 2">
            <a:extLst>
              <a:ext uri="{FF2B5EF4-FFF2-40B4-BE49-F238E27FC236}">
                <a16:creationId xmlns:a16="http://schemas.microsoft.com/office/drawing/2014/main" id="{FAA1B327-292F-4302-F3EF-21ED4429B4D9}"/>
              </a:ext>
            </a:extLst>
          </p:cNvPr>
          <p:cNvSpPr>
            <a:spLocks noGrp="1"/>
          </p:cNvSpPr>
          <p:nvPr>
            <p:ph sz="quarter" idx="4294967295"/>
          </p:nvPr>
        </p:nvSpPr>
        <p:spPr>
          <a:xfrm>
            <a:off x="457200" y="1600200"/>
            <a:ext cx="8229600" cy="4495800"/>
          </a:xfrm>
        </p:spPr>
        <p:txBody>
          <a:bodyPr/>
          <a:lstStyle/>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Definition and Structure</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Characteristics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Importance</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Models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Assumptions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Examples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Measurements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Apply it to SCM</a:t>
            </a:r>
          </a:p>
          <a:p>
            <a:pPr marL="319088" indent="-319088" eaLnBrk="1" hangingPunct="1"/>
            <a:endParaRPr lang="en-US" altLang="en-US" dirty="0">
              <a:latin typeface="Times New Roman" panose="02020603050405020304" pitchFamily="18" charset="0"/>
              <a:cs typeface="Times New Roman" panose="02020603050405020304" pitchFamily="18" charset="0"/>
            </a:endParaRPr>
          </a:p>
          <a:p>
            <a:pPr marL="319088" indent="-319088" eaLnBrk="1" hangingPunct="1"/>
            <a:endParaRPr lang="en-US" altLang="en-US" dirty="0">
              <a:latin typeface="Times New Roman" panose="02020603050405020304" pitchFamily="18" charset="0"/>
              <a:cs typeface="Times New Roman" panose="02020603050405020304" pitchFamily="18" charset="0"/>
            </a:endParaRPr>
          </a:p>
          <a:p>
            <a:pPr marL="319088" indent="-319088" eaLnBrk="1" hangingPunct="1"/>
            <a:endParaRPr lang="en-US" altLang="en-US" dirty="0">
              <a:latin typeface="Times New Roman" panose="02020603050405020304" pitchFamily="18" charset="0"/>
              <a:cs typeface="Times New Roman" panose="02020603050405020304" pitchFamily="18" charset="0"/>
            </a:endParaRPr>
          </a:p>
          <a:p>
            <a:pPr marL="319088" indent="-319088" eaLnBrk="1" hangingPunct="1"/>
            <a:endParaRPr lang="en-US" altLang="en-US" dirty="0">
              <a:latin typeface="Times New Roman" panose="02020603050405020304" pitchFamily="18" charset="0"/>
              <a:cs typeface="Times New Roman" panose="02020603050405020304" pitchFamily="18" charset="0"/>
            </a:endParaRPr>
          </a:p>
          <a:p>
            <a:pPr marL="319088" indent="-319088" eaLnBrk="1" hangingPunct="1"/>
            <a:endParaRPr lang="en-US"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DBB528DD-228E-FF72-3E38-D51C858F9276}"/>
              </a:ext>
            </a:extLst>
          </p:cNvPr>
          <p:cNvSpPr>
            <a:spLocks noGrp="1"/>
          </p:cNvSpPr>
          <p:nvPr>
            <p:ph type="title" idx="4294967295"/>
          </p:nvPr>
        </p:nvSpPr>
        <p:spPr>
          <a:xfrm>
            <a:off x="460375" y="274638"/>
            <a:ext cx="8229600" cy="1143000"/>
          </a:xfrm>
        </p:spPr>
        <p:txBody>
          <a:bodyPr/>
          <a:lstStyle/>
          <a:p>
            <a:pPr eaLnBrk="1" hangingPunct="1"/>
            <a:r>
              <a:rPr lang="en-US" altLang="en-US" dirty="0">
                <a:latin typeface="Times New Roman" panose="02020603050405020304" pitchFamily="18" charset="0"/>
                <a:cs typeface="Times New Roman" panose="02020603050405020304" pitchFamily="18" charset="0"/>
              </a:rPr>
              <a:t>What is the Queuing Theory?</a:t>
            </a:r>
          </a:p>
        </p:txBody>
      </p:sp>
      <p:sp>
        <p:nvSpPr>
          <p:cNvPr id="6147" name="Content Placeholder 2">
            <a:extLst>
              <a:ext uri="{FF2B5EF4-FFF2-40B4-BE49-F238E27FC236}">
                <a16:creationId xmlns:a16="http://schemas.microsoft.com/office/drawing/2014/main" id="{931C2305-9635-CD34-752F-29520CF36F46}"/>
              </a:ext>
            </a:extLst>
          </p:cNvPr>
          <p:cNvSpPr>
            <a:spLocks noGrp="1"/>
          </p:cNvSpPr>
          <p:nvPr>
            <p:ph sz="quarter" idx="4294967295"/>
          </p:nvPr>
        </p:nvSpPr>
        <p:spPr>
          <a:xfrm>
            <a:off x="457200" y="1600200"/>
            <a:ext cx="8229600" cy="4495800"/>
          </a:xfrm>
        </p:spPr>
        <p:txBody>
          <a:bodyPr/>
          <a:lstStyle/>
          <a:p>
            <a:pPr marL="319088" indent="-319088" algn="just" eaLnBrk="1" hangingPunct="1"/>
            <a:r>
              <a:rPr lang="en-US" altLang="en-US" dirty="0">
                <a:latin typeface="Times New Roman" panose="02020603050405020304" pitchFamily="18" charset="0"/>
                <a:cs typeface="Times New Roman" panose="02020603050405020304" pitchFamily="18" charset="0"/>
              </a:rPr>
              <a:t>Queue- a line of people or vehicles waiting for something</a:t>
            </a:r>
          </a:p>
          <a:p>
            <a:pPr marL="319088" indent="-319088" algn="just" eaLnBrk="1" hangingPunct="1"/>
            <a:r>
              <a:rPr lang="en-US" altLang="en-US" dirty="0">
                <a:latin typeface="Times New Roman" panose="02020603050405020304" pitchFamily="18" charset="0"/>
                <a:cs typeface="Times New Roman" panose="02020603050405020304" pitchFamily="18" charset="0"/>
              </a:rPr>
              <a:t>Queuing Theory- Mathematical study of waiting lines, using models to show results and show opportunities within arrival, service, and departure processes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7DD7BA63-968B-4C25-1C6D-E253451D2335}"/>
              </a:ext>
            </a:extLst>
          </p:cNvPr>
          <p:cNvSpPr>
            <a:spLocks noGrp="1"/>
          </p:cNvSpPr>
          <p:nvPr>
            <p:ph type="title" idx="4294967295"/>
          </p:nvPr>
        </p:nvSpPr>
        <p:spPr>
          <a:xfrm>
            <a:off x="457200" y="274638"/>
            <a:ext cx="8229600" cy="1935162"/>
          </a:xfrm>
        </p:spPr>
        <p:txBody>
          <a:bodyPr/>
          <a:lstStyle/>
          <a:p>
            <a:pPr eaLnBrk="1" hangingPunct="1"/>
            <a:r>
              <a:rPr lang="en-US" altLang="en-US"/>
              <a:t>Structure</a:t>
            </a:r>
          </a:p>
        </p:txBody>
      </p:sp>
      <p:graphicFrame>
        <p:nvGraphicFramePr>
          <p:cNvPr id="7" name="Content Placeholder 6">
            <a:extLst>
              <a:ext uri="{FF2B5EF4-FFF2-40B4-BE49-F238E27FC236}">
                <a16:creationId xmlns:a16="http://schemas.microsoft.com/office/drawing/2014/main" id="{F18A66FB-711B-A294-1B83-25B048165987}"/>
              </a:ext>
            </a:extLst>
          </p:cNvPr>
          <p:cNvGraphicFramePr>
            <a:graphicFrameLocks noGrp="1"/>
          </p:cNvGraphicFramePr>
          <p:nvPr>
            <p:ph sz="quarter" idx="4294967295"/>
            <p:extLst>
              <p:ext uri="{D42A27DB-BD31-4B8C-83A1-F6EECF244321}">
                <p14:modId xmlns:p14="http://schemas.microsoft.com/office/powerpoint/2010/main" val="206560276"/>
              </p:ext>
            </p:extLst>
          </p:nvPr>
        </p:nvGraphicFramePr>
        <p:xfrm>
          <a:off x="457200" y="1371600"/>
          <a:ext cx="82296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172" name="TextBox 12">
            <a:extLst>
              <a:ext uri="{FF2B5EF4-FFF2-40B4-BE49-F238E27FC236}">
                <a16:creationId xmlns:a16="http://schemas.microsoft.com/office/drawing/2014/main" id="{39C7C8C9-C60C-0A99-2154-1CAA4AF50CB6}"/>
              </a:ext>
            </a:extLst>
          </p:cNvPr>
          <p:cNvSpPr txBox="1">
            <a:spLocks noChangeArrowheads="1"/>
          </p:cNvSpPr>
          <p:nvPr/>
        </p:nvSpPr>
        <p:spPr bwMode="auto">
          <a:xfrm>
            <a:off x="1219200" y="5105400"/>
            <a:ext cx="228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latin typeface="Tw Cen MT" panose="020B0602020104020603" pitchFamily="34" charset="0"/>
              </a:rPr>
              <a:t>Balking Customers</a:t>
            </a:r>
          </a:p>
          <a:p>
            <a:pPr eaLnBrk="1" hangingPunct="1"/>
            <a:endParaRPr lang="en-US" altLang="en-US">
              <a:latin typeface="Tw Cen MT" panose="020B0602020104020603" pitchFamily="34" charset="0"/>
            </a:endParaRPr>
          </a:p>
        </p:txBody>
      </p:sp>
      <p:sp>
        <p:nvSpPr>
          <p:cNvPr id="14" name="Down Arrow 13">
            <a:extLst>
              <a:ext uri="{FF2B5EF4-FFF2-40B4-BE49-F238E27FC236}">
                <a16:creationId xmlns:a16="http://schemas.microsoft.com/office/drawing/2014/main" id="{07CF6A84-76EF-A210-08DC-3FE33B0527C5}"/>
              </a:ext>
            </a:extLst>
          </p:cNvPr>
          <p:cNvSpPr/>
          <p:nvPr/>
        </p:nvSpPr>
        <p:spPr>
          <a:xfrm>
            <a:off x="4038600" y="4114800"/>
            <a:ext cx="457200" cy="1295400"/>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174" name="TextBox 14">
            <a:extLst>
              <a:ext uri="{FF2B5EF4-FFF2-40B4-BE49-F238E27FC236}">
                <a16:creationId xmlns:a16="http://schemas.microsoft.com/office/drawing/2014/main" id="{7A71A3DA-E041-F273-FAF0-34900E99655D}"/>
              </a:ext>
            </a:extLst>
          </p:cNvPr>
          <p:cNvSpPr txBox="1">
            <a:spLocks noChangeArrowheads="1"/>
          </p:cNvSpPr>
          <p:nvPr/>
        </p:nvSpPr>
        <p:spPr bwMode="auto">
          <a:xfrm>
            <a:off x="4038600" y="5410200"/>
            <a:ext cx="22098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latin typeface="Arial Black" panose="020B0A04020102020204" pitchFamily="34" charset="0"/>
              </a:rPr>
              <a:t>Reneging Customers</a:t>
            </a:r>
          </a:p>
          <a:p>
            <a:pPr eaLnBrk="1" hangingPunct="1"/>
            <a:endParaRPr lang="en-US" altLang="en-US">
              <a:latin typeface="Tw Cen MT" panose="020B0602020104020603" pitchFamily="34" charset="0"/>
            </a:endParaRPr>
          </a:p>
        </p:txBody>
      </p:sp>
      <p:sp>
        <p:nvSpPr>
          <p:cNvPr id="16" name="Down Arrow 15">
            <a:extLst>
              <a:ext uri="{FF2B5EF4-FFF2-40B4-BE49-F238E27FC236}">
                <a16:creationId xmlns:a16="http://schemas.microsoft.com/office/drawing/2014/main" id="{F956BEE2-22BE-AA67-F334-7A77ECB9E784}"/>
              </a:ext>
            </a:extLst>
          </p:cNvPr>
          <p:cNvSpPr/>
          <p:nvPr/>
        </p:nvSpPr>
        <p:spPr>
          <a:xfrm>
            <a:off x="2057400" y="4114800"/>
            <a:ext cx="457200" cy="1066800"/>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35C4AFBA-D404-0F56-2CEC-E452DF10A111}"/>
              </a:ext>
            </a:extLst>
          </p:cNvPr>
          <p:cNvSpPr>
            <a:spLocks noGrp="1"/>
          </p:cNvSpPr>
          <p:nvPr>
            <p:ph type="title" idx="4294967295"/>
          </p:nvPr>
        </p:nvSpPr>
        <p:spPr>
          <a:xfrm>
            <a:off x="460375" y="274638"/>
            <a:ext cx="8229600" cy="1143000"/>
          </a:xfrm>
        </p:spPr>
        <p:txBody>
          <a:bodyPr/>
          <a:lstStyle/>
          <a:p>
            <a:pPr eaLnBrk="1" hangingPunct="1"/>
            <a:r>
              <a:rPr lang="en-US" altLang="en-US" dirty="0">
                <a:latin typeface="Times New Roman" panose="02020603050405020304" pitchFamily="18" charset="0"/>
                <a:cs typeface="Times New Roman" panose="02020603050405020304" pitchFamily="18" charset="0"/>
              </a:rPr>
              <a:t>Customer Behaviors</a:t>
            </a:r>
          </a:p>
        </p:txBody>
      </p:sp>
      <p:sp>
        <p:nvSpPr>
          <p:cNvPr id="8195" name="Content Placeholder 2">
            <a:extLst>
              <a:ext uri="{FF2B5EF4-FFF2-40B4-BE49-F238E27FC236}">
                <a16:creationId xmlns:a16="http://schemas.microsoft.com/office/drawing/2014/main" id="{0F8674E6-3371-FD0B-4BC8-2D8416806E97}"/>
              </a:ext>
            </a:extLst>
          </p:cNvPr>
          <p:cNvSpPr>
            <a:spLocks noGrp="1"/>
          </p:cNvSpPr>
          <p:nvPr>
            <p:ph sz="quarter" idx="4294967295"/>
          </p:nvPr>
        </p:nvSpPr>
        <p:spPr>
          <a:xfrm>
            <a:off x="685800" y="1600200"/>
            <a:ext cx="8001000" cy="4475071"/>
          </a:xfrm>
        </p:spPr>
        <p:txBody>
          <a:bodyPr wrap="square">
            <a:spAutoFit/>
          </a:bodyPr>
          <a:lstStyle/>
          <a:p>
            <a:pPr algn="just" eaLnBrk="1" hangingPunct="1">
              <a:lnSpc>
                <a:spcPct val="80000"/>
              </a:lnSpc>
              <a:buFont typeface="Arial" panose="020B0604020202020204" pitchFamily="34" charset="0"/>
              <a:buChar char="•"/>
            </a:pPr>
            <a:r>
              <a:rPr lang="en-US" altLang="en-US" sz="2800" b="1" dirty="0">
                <a:latin typeface="Times New Roman" panose="02020603050405020304" pitchFamily="18" charset="0"/>
                <a:cs typeface="Times New Roman" panose="02020603050405020304" pitchFamily="18" charset="0"/>
              </a:rPr>
              <a:t>Balking of Queue</a:t>
            </a:r>
            <a:endParaRPr lang="en-US" altLang="en-US" sz="2800" dirty="0">
              <a:latin typeface="Times New Roman" panose="02020603050405020304" pitchFamily="18" charset="0"/>
              <a:cs typeface="Times New Roman" panose="02020603050405020304" pitchFamily="18" charset="0"/>
            </a:endParaRPr>
          </a:p>
          <a:p>
            <a:pPr marL="0" indent="0" algn="just" eaLnBrk="1" hangingPunct="1">
              <a:lnSpc>
                <a:spcPct val="80000"/>
              </a:lnSpc>
              <a:buNone/>
            </a:pPr>
            <a:r>
              <a:rPr lang="en-US" altLang="en-US" sz="2400" dirty="0">
                <a:latin typeface="Times New Roman" panose="02020603050405020304" pitchFamily="18" charset="0"/>
                <a:cs typeface="Times New Roman" panose="02020603050405020304" pitchFamily="18" charset="0"/>
              </a:rPr>
              <a:t>Some customers decide not to join the queue due to their observations related to the long queue length, insufficient waiting space or improper care while customers are in the queue. This is balking and, thus, pertains to the discouragement of customers for not joining an improper or inconvenient queue.</a:t>
            </a:r>
          </a:p>
          <a:p>
            <a:pPr algn="just" eaLnBrk="1" hangingPunct="1">
              <a:lnSpc>
                <a:spcPct val="80000"/>
              </a:lnSpc>
              <a:buFont typeface="Arial" panose="020B0604020202020204" pitchFamily="34" charset="0"/>
              <a:buChar char="•"/>
            </a:pPr>
            <a:endParaRPr lang="en-US" altLang="en-US" sz="2800" dirty="0">
              <a:latin typeface="Times New Roman" panose="02020603050405020304" pitchFamily="18" charset="0"/>
              <a:cs typeface="Times New Roman" panose="02020603050405020304" pitchFamily="18" charset="0"/>
            </a:endParaRPr>
          </a:p>
          <a:p>
            <a:pPr algn="just" eaLnBrk="1" hangingPunct="1">
              <a:lnSpc>
                <a:spcPct val="80000"/>
              </a:lnSpc>
              <a:buFont typeface="Arial" panose="020B0604020202020204" pitchFamily="34" charset="0"/>
              <a:buChar char="•"/>
            </a:pPr>
            <a:r>
              <a:rPr lang="en-US" altLang="en-US" sz="2800" b="1" dirty="0">
                <a:latin typeface="Times New Roman" panose="02020603050405020304" pitchFamily="18" charset="0"/>
                <a:cs typeface="Times New Roman" panose="02020603050405020304" pitchFamily="18" charset="0"/>
              </a:rPr>
              <a:t>Reneging of Queue</a:t>
            </a:r>
            <a:endParaRPr lang="en-US" altLang="en-US" sz="2800" dirty="0">
              <a:latin typeface="Times New Roman" panose="02020603050405020304" pitchFamily="18" charset="0"/>
              <a:cs typeface="Times New Roman" panose="02020603050405020304" pitchFamily="18" charset="0"/>
            </a:endParaRPr>
          </a:p>
          <a:p>
            <a:pPr marL="0" indent="0" algn="just" eaLnBrk="1" hangingPunct="1">
              <a:lnSpc>
                <a:spcPct val="80000"/>
              </a:lnSpc>
              <a:buNone/>
            </a:pPr>
            <a:r>
              <a:rPr lang="en-US" altLang="en-US" sz="2400" dirty="0">
                <a:latin typeface="Times New Roman" panose="02020603050405020304" pitchFamily="18" charset="0"/>
                <a:cs typeface="Times New Roman" panose="02020603050405020304" pitchFamily="18" charset="0"/>
              </a:rPr>
              <a:t>Reneging pertains to impatient customers. After being in queue for some time, a few customers become impatient and may leave the queue. This phenomenon is called as reneging of the queue.</a:t>
            </a:r>
          </a:p>
          <a:p>
            <a:pPr marL="319088" indent="-319088" algn="just" eaLnBrk="1" hangingPunct="1">
              <a:lnSpc>
                <a:spcPct val="80000"/>
              </a:lnSpc>
              <a:buFontTx/>
              <a:buNone/>
            </a:pPr>
            <a:endParaRPr lang="en-US"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EDCCAFE6-6E14-35C7-B7F2-553F3456FA1D}"/>
              </a:ext>
            </a:extLst>
          </p:cNvPr>
          <p:cNvSpPr>
            <a:spLocks noGrp="1"/>
          </p:cNvSpPr>
          <p:nvPr>
            <p:ph type="title" idx="4294967295"/>
          </p:nvPr>
        </p:nvSpPr>
        <p:spPr>
          <a:xfrm>
            <a:off x="588936" y="685800"/>
            <a:ext cx="7924800" cy="533400"/>
          </a:xfrm>
        </p:spPr>
        <p:txBody>
          <a:bodyPr/>
          <a:lstStyle/>
          <a:p>
            <a:pPr eaLnBrk="1" hangingPunct="1"/>
            <a:r>
              <a:rPr lang="en-US" altLang="en-US" sz="2800" dirty="0">
                <a:solidFill>
                  <a:srgbClr val="C00000"/>
                </a:solidFill>
                <a:latin typeface="Times New Roman" panose="02020603050405020304" pitchFamily="18" charset="0"/>
                <a:cs typeface="Times New Roman" panose="02020603050405020304" pitchFamily="18" charset="0"/>
              </a:rPr>
              <a:t>Characteristics</a:t>
            </a:r>
          </a:p>
        </p:txBody>
      </p:sp>
      <p:sp>
        <p:nvSpPr>
          <p:cNvPr id="9219" name="Content Placeholder 2">
            <a:extLst>
              <a:ext uri="{FF2B5EF4-FFF2-40B4-BE49-F238E27FC236}">
                <a16:creationId xmlns:a16="http://schemas.microsoft.com/office/drawing/2014/main" id="{15CBDB1F-A74C-D312-C04B-F1B9D761EE34}"/>
              </a:ext>
            </a:extLst>
          </p:cNvPr>
          <p:cNvSpPr>
            <a:spLocks noGrp="1"/>
          </p:cNvSpPr>
          <p:nvPr>
            <p:ph sz="quarter" idx="4294967295"/>
          </p:nvPr>
        </p:nvSpPr>
        <p:spPr>
          <a:xfrm>
            <a:off x="588936" y="1570037"/>
            <a:ext cx="8382000" cy="5287963"/>
          </a:xfrm>
        </p:spPr>
        <p:txBody>
          <a:bodyPr/>
          <a:lstStyle/>
          <a:p>
            <a:pPr eaLnBrk="1" hangingPunct="1">
              <a:lnSpc>
                <a:spcPct val="80000"/>
              </a:lnSpc>
              <a:buFont typeface="Arial" panose="020B0604020202020204" pitchFamily="34" charset="0"/>
              <a:buChar char="•"/>
            </a:pPr>
            <a:r>
              <a:rPr lang="en-US" altLang="en-US" sz="1600" b="1" dirty="0">
                <a:latin typeface="Times New Roman" panose="02020603050405020304" pitchFamily="18" charset="0"/>
                <a:cs typeface="Times New Roman" panose="02020603050405020304" pitchFamily="18" charset="0"/>
              </a:rPr>
              <a:t>Arrival Process	</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The probability density distribution that determines the customer arrivals in the system.</a:t>
            </a:r>
          </a:p>
          <a:p>
            <a:pPr eaLnBrk="1" hangingPunct="1">
              <a:lnSpc>
                <a:spcPct val="80000"/>
              </a:lnSpc>
              <a:buFont typeface="Arial" panose="020B0604020202020204" pitchFamily="34" charset="0"/>
              <a:buChar char="•"/>
            </a:pPr>
            <a:r>
              <a:rPr lang="en-US" altLang="en-US" sz="1600" b="1" dirty="0">
                <a:latin typeface="Times New Roman" panose="02020603050405020304" pitchFamily="18" charset="0"/>
                <a:cs typeface="Times New Roman" panose="02020603050405020304" pitchFamily="18" charset="0"/>
              </a:rPr>
              <a:t>Service Process	</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The probability density distribution that determines the customer service times in the system.</a:t>
            </a:r>
          </a:p>
          <a:p>
            <a:pPr eaLnBrk="1" hangingPunct="1">
              <a:lnSpc>
                <a:spcPct val="80000"/>
              </a:lnSpc>
              <a:buFont typeface="Arial" panose="020B0604020202020204" pitchFamily="34" charset="0"/>
              <a:buChar char="•"/>
            </a:pPr>
            <a:r>
              <a:rPr lang="en-US" altLang="en-US" sz="1600" b="1" dirty="0">
                <a:latin typeface="Times New Roman" panose="02020603050405020304" pitchFamily="18" charset="0"/>
                <a:cs typeface="Times New Roman" panose="02020603050405020304" pitchFamily="18" charset="0"/>
              </a:rPr>
              <a:t>Number of Servers</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Number of servers available to service the customers.</a:t>
            </a:r>
          </a:p>
          <a:p>
            <a:pPr eaLnBrk="1" hangingPunct="1">
              <a:lnSpc>
                <a:spcPct val="80000"/>
              </a:lnSpc>
              <a:buFont typeface="Arial" panose="020B0604020202020204" pitchFamily="34" charset="0"/>
              <a:buChar char="•"/>
            </a:pPr>
            <a:r>
              <a:rPr lang="en-US" altLang="en-US" sz="1600" b="1" dirty="0">
                <a:latin typeface="Times New Roman" panose="02020603050405020304" pitchFamily="18" charset="0"/>
                <a:cs typeface="Times New Roman" panose="02020603050405020304" pitchFamily="18" charset="0"/>
              </a:rPr>
              <a:t>Number of Channels</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Single channel </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N independent channels </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Multi channels</a:t>
            </a:r>
          </a:p>
          <a:p>
            <a:pPr eaLnBrk="1" hangingPunct="1">
              <a:lnSpc>
                <a:spcPct val="80000"/>
              </a:lnSpc>
              <a:buFont typeface="Arial" panose="020B0604020202020204" pitchFamily="34" charset="0"/>
              <a:buChar char="•"/>
            </a:pPr>
            <a:r>
              <a:rPr lang="en-US" altLang="en-US" sz="1600" b="1" dirty="0">
                <a:latin typeface="Times New Roman" panose="02020603050405020304" pitchFamily="18" charset="0"/>
                <a:cs typeface="Times New Roman" panose="02020603050405020304" pitchFamily="18" charset="0"/>
              </a:rPr>
              <a:t>Number of Phases/Stages</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Single Queue </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Series or Tandem </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Cyclic  -Network</a:t>
            </a:r>
          </a:p>
          <a:p>
            <a:pPr eaLnBrk="1" hangingPunct="1">
              <a:lnSpc>
                <a:spcPct val="80000"/>
              </a:lnSpc>
              <a:buFont typeface="Arial" panose="020B0604020202020204" pitchFamily="34" charset="0"/>
              <a:buChar char="•"/>
            </a:pPr>
            <a:r>
              <a:rPr lang="en-US" altLang="en-US" sz="1600" b="1" dirty="0">
                <a:latin typeface="Times New Roman" panose="02020603050405020304" pitchFamily="18" charset="0"/>
                <a:cs typeface="Times New Roman" panose="02020603050405020304" pitchFamily="18" charset="0"/>
              </a:rPr>
              <a:t>Queue Discipline	-Selection for Service</a:t>
            </a:r>
            <a:endParaRPr lang="en-US" altLang="en-US" sz="1600" dirty="0">
              <a:latin typeface="Times New Roman" panose="02020603050405020304" pitchFamily="18" charset="0"/>
              <a:cs typeface="Times New Roman" panose="02020603050405020304" pitchFamily="18" charset="0"/>
            </a:endParaRP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First com first served (FCFS or FIFO) </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Last in First out (LIFO)  						-Random 	</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         -Priority  	</a:t>
            </a:r>
            <a:r>
              <a:rPr lang="en-US" altLang="en-US" sz="1600" b="1" dirty="0">
                <a:latin typeface="Times New Roman" panose="02020603050405020304" pitchFamily="18" charset="0"/>
                <a:cs typeface="Times New Roman" panose="02020603050405020304" pitchFamily="18" charset="0"/>
              </a:rPr>
              <a:t>					</a:t>
            </a:r>
          </a:p>
        </p:txBody>
      </p:sp>
    </p:spTree>
  </p:cSld>
  <p:clrMapOvr>
    <a:masterClrMapping/>
  </p:clrMapOvr>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E427A54F31A0A40B24E68534CA397A9" ma:contentTypeVersion="5" ma:contentTypeDescription="Create a new document." ma:contentTypeScope="" ma:versionID="6e55f38e83ff9f4e2408c36b7274c303">
  <xsd:schema xmlns:xsd="http://www.w3.org/2001/XMLSchema" xmlns:p="http://schemas.microsoft.com/office/2006/metadata/properties" xmlns:ns1="http://schemas.microsoft.com/sharepoint/v3" xmlns:ns2="bf5d8e01-3469-424b-a99f-aebece4109cc" targetNamespace="http://schemas.microsoft.com/office/2006/metadata/properties" ma:root="true" ma:fieldsID="7ab31d669882eb0aed4dab590af8eda7" ns1:_="" ns2:_="">
    <xsd:import namespace="http://schemas.microsoft.com/sharepoint/v3"/>
    <xsd:import namespace="bf5d8e01-3469-424b-a99f-aebece4109cc"/>
    <xsd:element name="properties">
      <xsd:complexType>
        <xsd:sequence>
          <xsd:element name="documentManagement">
            <xsd:complexType>
              <xsd:all>
                <xsd:element ref="ns1:PublishingStartDate" minOccurs="0"/>
                <xsd:element ref="ns1:PublishingExpirationDate" minOccurs="0"/>
                <xsd:element ref="ns2:Category" minOccurs="0"/>
                <xsd:element ref="ns2:Class" minOccurs="0"/>
                <xsd:element ref="ns2:Comments"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xsd="http://www.w3.org/2001/XMLSchema" xmlns:dms="http://schemas.microsoft.com/office/2006/documentManagement/types" targetNamespace="bf5d8e01-3469-424b-a99f-aebece4109cc" elementFormDefault="qualified">
    <xsd:import namespace="http://schemas.microsoft.com/office/2006/documentManagement/types"/>
    <xsd:element name="Category" ma:index="10" nillable="true" ma:displayName="Category" ma:internalName="Category">
      <xsd:simpleType>
        <xsd:restriction base="dms:Text">
          <xsd:maxLength value="255"/>
        </xsd:restriction>
      </xsd:simpleType>
    </xsd:element>
    <xsd:element name="Class" ma:index="11" nillable="true" ma:displayName="Class" ma:list="{2240C89B-819E-46F6-B0E9-F6FFE0CCC05C}" ma:internalName="Class" ma:showField="Title">
      <xsd:simpleType>
        <xsd:restriction base="dms:Lookup"/>
      </xsd:simpleType>
    </xsd:element>
    <xsd:element name="Comments" ma:index="12" nillable="true" ma:displayName="Comments" ma:internalName="Comments">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ma:index="13"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ategory xmlns="bf5d8e01-3469-424b-a99f-aebece4109cc" xsi:nil="true"/>
    <PublishingExpirationDate xmlns="http://schemas.microsoft.com/sharepoint/v3" xsi:nil="true"/>
    <PublishingStartDate xmlns="http://schemas.microsoft.com/sharepoint/v3" xsi:nil="true"/>
    <Class xmlns="bf5d8e01-3469-424b-a99f-aebece4109cc">4</Class>
    <Comments xmlns="bf5d8e01-3469-424b-a99f-aebece4109cc" xsi:nil="true"/>
  </documentManagement>
</p:properties>
</file>

<file path=customXml/item4.xml><?xml version="1.0" encoding="utf-8"?>
<LongProperties xmlns="http://schemas.microsoft.com/office/2006/metadata/longProperties"/>
</file>

<file path=customXml/itemProps1.xml><?xml version="1.0" encoding="utf-8"?>
<ds:datastoreItem xmlns:ds="http://schemas.openxmlformats.org/officeDocument/2006/customXml" ds:itemID="{CCB750D9-4092-4543-85F4-1D10C63A5BC3}">
  <ds:schemaRefs>
    <ds:schemaRef ds:uri="http://schemas.microsoft.com/sharepoint/v3/contenttype/forms"/>
  </ds:schemaRefs>
</ds:datastoreItem>
</file>

<file path=customXml/itemProps2.xml><?xml version="1.0" encoding="utf-8"?>
<ds:datastoreItem xmlns:ds="http://schemas.openxmlformats.org/officeDocument/2006/customXml" ds:itemID="{8F7079F1-4F5E-417C-8771-BC4209F86B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f5d8e01-3469-424b-a99f-aebece4109cc"/>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B33C2D-BF8F-42B7-B037-499217EC9176}">
  <ds:schemaRefs>
    <ds:schemaRef ds:uri="http://purl.org/dc/dcmitype/"/>
    <ds:schemaRef ds:uri="bf5d8e01-3469-424b-a99f-aebece4109cc"/>
    <ds:schemaRef ds:uri="http://schemas.microsoft.com/office/2006/documentManagement/types"/>
    <ds:schemaRef ds:uri="http://schemas.microsoft.com/office/2006/metadata/properties"/>
    <ds:schemaRef ds:uri="http://purl.org/dc/elements/1.1/"/>
    <ds:schemaRef ds:uri="http://www.w3.org/XML/1998/namespace"/>
    <ds:schemaRef ds:uri="http://schemas.openxmlformats.org/package/2006/metadata/core-properties"/>
    <ds:schemaRef ds:uri="http://schemas.microsoft.com/sharepoint/v3"/>
    <ds:schemaRef ds:uri="http://purl.org/dc/terms/"/>
  </ds:schemaRefs>
</ds:datastoreItem>
</file>

<file path=customXml/itemProps4.xml><?xml version="1.0" encoding="utf-8"?>
<ds:datastoreItem xmlns:ds="http://schemas.openxmlformats.org/officeDocument/2006/customXml" ds:itemID="{FA51EFFA-48F7-4B61-AD8B-2408BC7CD519}">
  <ds:schemaRefs>
    <ds:schemaRef ds:uri="http://schemas.microsoft.com/office/2006/metadata/longProperties"/>
  </ds:schemaRefs>
</ds:datastoreItem>
</file>

<file path=docProps/app.xml><?xml version="1.0" encoding="utf-8"?>
<Properties xmlns="http://schemas.openxmlformats.org/officeDocument/2006/extended-properties" xmlns:vt="http://schemas.openxmlformats.org/officeDocument/2006/docPropsVTypes">
  <Template/>
  <TotalTime>1231</TotalTime>
  <Words>2263</Words>
  <Application>Microsoft Office PowerPoint</Application>
  <PresentationFormat>On-screen Show (4:3)</PresentationFormat>
  <Paragraphs>253</Paragraphs>
  <Slides>36</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Algerian</vt:lpstr>
      <vt:lpstr>Arial</vt:lpstr>
      <vt:lpstr>Arial Black</vt:lpstr>
      <vt:lpstr>Bookman Old Style</vt:lpstr>
      <vt:lpstr>Calibri</vt:lpstr>
      <vt:lpstr>Cambria Math</vt:lpstr>
      <vt:lpstr>Tahoma</vt:lpstr>
      <vt:lpstr>Times New Roman</vt:lpstr>
      <vt:lpstr>Tw Cen MT</vt:lpstr>
      <vt:lpstr>Wingdings</vt:lpstr>
      <vt:lpstr>Blueprint</vt:lpstr>
      <vt:lpstr>MC9510-  Modelling in Operations Research  Probabilistic Operations Research Models </vt:lpstr>
      <vt:lpstr>PowerPoint Presentation</vt:lpstr>
      <vt:lpstr>QUEUING THEORY or WAITING LINE ANALYSIS</vt:lpstr>
      <vt:lpstr>Stay in Queue:</vt:lpstr>
      <vt:lpstr>Queuing Theory Introduction</vt:lpstr>
      <vt:lpstr>What is the Queuing Theory?</vt:lpstr>
      <vt:lpstr>Structure</vt:lpstr>
      <vt:lpstr>Customer Behaviors</vt:lpstr>
      <vt:lpstr>Characteristics</vt:lpstr>
      <vt:lpstr>Importance of the Queuing Theory</vt:lpstr>
      <vt:lpstr>Queuing Models</vt:lpstr>
      <vt:lpstr>Queuing Models Calculate:</vt:lpstr>
      <vt:lpstr>Assumptions</vt:lpstr>
      <vt:lpstr>Examples of Queuing Theory</vt:lpstr>
      <vt:lpstr>How the Queuing Theory is used in Supply Chain Management</vt:lpstr>
      <vt:lpstr>When is the Queuing Theory used?</vt:lpstr>
      <vt:lpstr>Terminology</vt:lpstr>
      <vt:lpstr>PowerPoint Presentation</vt:lpstr>
      <vt:lpstr>Little’s Law</vt:lpstr>
      <vt:lpstr>PowerPoint Presentation</vt:lpstr>
      <vt:lpstr>Poisson Distribution Poisson role in the arrival and service process:  </vt:lpstr>
      <vt:lpstr>Factors of a Queuing System</vt:lpstr>
      <vt:lpstr>Important characteristics</vt:lpstr>
      <vt:lpstr>PowerPoint Presentation</vt:lpstr>
      <vt:lpstr>Notation:  A/B/x/y/z </vt:lpstr>
      <vt:lpstr>Examples of Different Queuing Systems </vt:lpstr>
      <vt:lpstr>PowerPoint Presentation</vt:lpstr>
      <vt:lpstr>Poisson Arrivals</vt:lpstr>
      <vt:lpstr>Summary</vt:lpstr>
      <vt:lpstr>Pros and Cons of Queuing Theory (END)</vt:lpstr>
      <vt:lpstr>L I M I T A T I O N S</vt:lpstr>
      <vt:lpstr>Types of Queuing Systems</vt:lpstr>
      <vt:lpstr>Types of Queuing Systems</vt:lpstr>
      <vt:lpstr>Types of Queuing Systems</vt:lpstr>
      <vt:lpstr>Types of Queuing Systems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Simple and Compound  Independent and Dependent Experimental and Theoretical</dc:title>
  <dc:creator>Mayooran</dc:creator>
  <cp:lastModifiedBy>Thevaraja Mayooran</cp:lastModifiedBy>
  <cp:revision>127</cp:revision>
  <cp:lastPrinted>2017-10-12T22:18:31Z</cp:lastPrinted>
  <dcterms:created xsi:type="dcterms:W3CDTF">2009-03-08T05:10:31Z</dcterms:created>
  <dcterms:modified xsi:type="dcterms:W3CDTF">2023-07-10T05:28:54Z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ies>
</file>